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83" r:id="rId3"/>
    <p:sldId id="297" r:id="rId4"/>
    <p:sldId id="284" r:id="rId5"/>
    <p:sldId id="269" r:id="rId6"/>
    <p:sldId id="298" r:id="rId7"/>
    <p:sldId id="285" r:id="rId8"/>
    <p:sldId id="286" r:id="rId9"/>
    <p:sldId id="287" r:id="rId10"/>
    <p:sldId id="288" r:id="rId11"/>
    <p:sldId id="289" r:id="rId12"/>
    <p:sldId id="290" r:id="rId13"/>
    <p:sldId id="271" r:id="rId14"/>
    <p:sldId id="291" r:id="rId15"/>
    <p:sldId id="292" r:id="rId16"/>
    <p:sldId id="293" r:id="rId17"/>
    <p:sldId id="296" r:id="rId18"/>
    <p:sldId id="278" r:id="rId19"/>
    <p:sldId id="295" r:id="rId20"/>
    <p:sldId id="279" r:id="rId21"/>
    <p:sldId id="270" r:id="rId22"/>
    <p:sldId id="280" r:id="rId23"/>
    <p:sldId id="281" r:id="rId24"/>
    <p:sldId id="282" r:id="rId25"/>
    <p:sldId id="259" r:id="rId26"/>
    <p:sldId id="261" r:id="rId27"/>
    <p:sldId id="268" r:id="rId28"/>
    <p:sldId id="267" r:id="rId2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2337"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sz="quarter" idx="1"/>
          </p:nvPr>
        </p:nvSpPr>
        <p:spPr bwMode="auto">
          <a:xfrm>
            <a:off x="3963744" y="0"/>
            <a:ext cx="3032337"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ChangeArrowheads="1"/>
          </p:cNvSpPr>
          <p:nvPr>
            <p:ph type="ftr" sz="quarter" idx="2"/>
          </p:nvPr>
        </p:nvSpPr>
        <p:spPr bwMode="auto">
          <a:xfrm>
            <a:off x="0" y="8817612"/>
            <a:ext cx="3032337"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1" name="Rectangle 5"/>
          <p:cNvSpPr>
            <a:spLocks noGrp="1" noChangeArrowheads="1"/>
          </p:cNvSpPr>
          <p:nvPr>
            <p:ph type="sldNum" sz="quarter" idx="3"/>
          </p:nvPr>
        </p:nvSpPr>
        <p:spPr bwMode="auto">
          <a:xfrm>
            <a:off x="3963744" y="8817612"/>
            <a:ext cx="3032337"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7E1BC6-052A-4243-870B-115D518232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337"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63744" y="0"/>
            <a:ext cx="3032337" cy="4645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Ro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770" y="4410392"/>
            <a:ext cx="5598160" cy="4177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17612"/>
            <a:ext cx="3032337"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63744" y="8817612"/>
            <a:ext cx="3032337" cy="4645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5E249B-A03C-462D-B597-C77E23406C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41B26F9-F9B9-4071-89AC-31B0B738E0AA}" type="slidenum">
              <a:rPr lang="en-US" smtClean="0"/>
              <a:pPr/>
              <a:t>18</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2837628-C86F-48CE-B75E-F833D10729B4}" type="slidenum">
              <a:rPr lang="en-US" smtClean="0"/>
              <a:pPr/>
              <a:t>19</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olstate.edu/"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609600" y="228600"/>
            <a:ext cx="7848600" cy="1266825"/>
          </a:xfrm>
          <a:prstGeom prst="rect">
            <a:avLst/>
          </a:prstGeom>
          <a:noFill/>
          <a:ln w="9525">
            <a:noFill/>
            <a:miter lim="800000"/>
            <a:headEnd/>
            <a:tailEnd/>
          </a:ln>
        </p:spPr>
      </p:pic>
      <p:pic>
        <p:nvPicPr>
          <p:cNvPr id="5" name="Picture 8" descr="CSu Logo - click here to go to CSU's home page">
            <a:hlinkClick r:id="rId3"/>
          </p:cNvPr>
          <p:cNvPicPr>
            <a:picLocks noChangeAspect="1" noChangeArrowheads="1"/>
          </p:cNvPicPr>
          <p:nvPr userDrawn="1"/>
        </p:nvPicPr>
        <p:blipFill>
          <a:blip r:embed="rId4" cstate="print"/>
          <a:srcRect/>
          <a:stretch>
            <a:fillRect/>
          </a:stretch>
        </p:blipFill>
        <p:spPr bwMode="auto">
          <a:xfrm>
            <a:off x="8458200" y="6210300"/>
            <a:ext cx="685800" cy="6477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14DF3FE3-075C-4369-B514-F8CA8B2D56CF}" type="datetime1">
              <a:rPr lang="en-US"/>
              <a:pPr>
                <a:defRPr/>
              </a:pPr>
              <a:t>12/4/2009</a:t>
            </a:fld>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Career Focus - Hot Jobs in West Georgia</a:t>
            </a:r>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DB1308A-C668-43F2-A1C0-571F5D4922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E7AC621-A454-4232-8976-3A2313AFB30B}" type="datetime1">
              <a:rPr lang="en-US"/>
              <a:pPr>
                <a:defRPr/>
              </a:pPr>
              <a:t>12/4/2009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6" name="Rectangle 6"/>
          <p:cNvSpPr>
            <a:spLocks noGrp="1" noChangeArrowheads="1"/>
          </p:cNvSpPr>
          <p:nvPr>
            <p:ph type="sldNum" sz="quarter" idx="12"/>
          </p:nvPr>
        </p:nvSpPr>
        <p:spPr>
          <a:ln/>
        </p:spPr>
        <p:txBody>
          <a:bodyPr/>
          <a:lstStyle>
            <a:lvl1pPr>
              <a:defRPr/>
            </a:lvl1pPr>
          </a:lstStyle>
          <a:p>
            <a:pPr>
              <a:defRPr/>
            </a:pPr>
            <a:fld id="{962B000D-8956-4DA4-8BA5-7714B73F0B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1711460-DDC7-45A8-BDDD-771CEFB60536}" type="datetime1">
              <a:rPr lang="en-US"/>
              <a:pPr>
                <a:defRPr/>
              </a:pPr>
              <a:t>12/4/2009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6" name="Rectangle 6"/>
          <p:cNvSpPr>
            <a:spLocks noGrp="1" noChangeArrowheads="1"/>
          </p:cNvSpPr>
          <p:nvPr>
            <p:ph type="sldNum" sz="quarter" idx="12"/>
          </p:nvPr>
        </p:nvSpPr>
        <p:spPr>
          <a:ln/>
        </p:spPr>
        <p:txBody>
          <a:bodyPr/>
          <a:lstStyle>
            <a:lvl1pPr>
              <a:defRPr/>
            </a:lvl1pPr>
          </a:lstStyle>
          <a:p>
            <a:pPr>
              <a:defRPr/>
            </a:pPr>
            <a:fld id="{58EDA70F-2406-4C66-8CE2-900CA601B5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592ACF-1DE6-4665-955C-C8EC89EC079C}"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3AB4E10D-74D8-426B-B776-654FA3E604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05DBD5A-9F47-4DD9-84B2-A603EAB8A305}"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E0CDE84F-DC7F-4450-8F8B-41C1DCA7E7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0CAD62F-6689-4C54-B801-CEF698AB6BEB}"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D8BC9435-3690-42FB-AFD6-743620CB9F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5E77E3-6348-40AA-9014-803C98B2AC9B}" type="datetime1">
              <a:rPr lang="en-US"/>
              <a:pPr>
                <a:defRPr/>
              </a:pPr>
              <a:t>12/4/2009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6" name="Rectangle 6"/>
          <p:cNvSpPr>
            <a:spLocks noGrp="1" noChangeArrowheads="1"/>
          </p:cNvSpPr>
          <p:nvPr>
            <p:ph type="sldNum" sz="quarter" idx="12"/>
          </p:nvPr>
        </p:nvSpPr>
        <p:spPr>
          <a:ln/>
        </p:spPr>
        <p:txBody>
          <a:bodyPr/>
          <a:lstStyle>
            <a:lvl1pPr>
              <a:defRPr/>
            </a:lvl1pPr>
          </a:lstStyle>
          <a:p>
            <a:pPr>
              <a:defRPr/>
            </a:pPr>
            <a:fld id="{98B46EEF-B5D5-4D25-BDCC-268EA94B7A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94E3A21-6156-4332-BE39-C00D51ADBB1D}" type="datetime1">
              <a:rPr lang="en-US"/>
              <a:pPr>
                <a:defRPr/>
              </a:pPr>
              <a:t>12/4/2009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6" name="Rectangle 6"/>
          <p:cNvSpPr>
            <a:spLocks noGrp="1" noChangeArrowheads="1"/>
          </p:cNvSpPr>
          <p:nvPr>
            <p:ph type="sldNum" sz="quarter" idx="12"/>
          </p:nvPr>
        </p:nvSpPr>
        <p:spPr>
          <a:ln/>
        </p:spPr>
        <p:txBody>
          <a:bodyPr/>
          <a:lstStyle>
            <a:lvl1pPr>
              <a:defRPr/>
            </a:lvl1pPr>
          </a:lstStyle>
          <a:p>
            <a:pPr>
              <a:defRPr/>
            </a:pPr>
            <a:fld id="{6093760E-5571-4CEE-9FCE-EC1A028B77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D6396D3-0266-483D-9660-C7D2C929F21B}"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EF03FB94-19B5-4F3C-BD04-73741F8CB7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7B7DA31-50FB-449E-BC68-44F11B8E2BB8}" type="datetime1">
              <a:rPr lang="en-US"/>
              <a:pPr>
                <a:defRPr/>
              </a:pPr>
              <a:t>12/4/2009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9" name="Rectangle 6"/>
          <p:cNvSpPr>
            <a:spLocks noGrp="1" noChangeArrowheads="1"/>
          </p:cNvSpPr>
          <p:nvPr>
            <p:ph type="sldNum" sz="quarter" idx="12"/>
          </p:nvPr>
        </p:nvSpPr>
        <p:spPr>
          <a:ln/>
        </p:spPr>
        <p:txBody>
          <a:bodyPr/>
          <a:lstStyle>
            <a:lvl1pPr>
              <a:defRPr/>
            </a:lvl1pPr>
          </a:lstStyle>
          <a:p>
            <a:pPr>
              <a:defRPr/>
            </a:pPr>
            <a:fld id="{61C011F5-62D5-49C8-922E-89BE57076A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382FCC3-653C-4521-9CB6-1FA2071E74B9}" type="datetime1">
              <a:rPr lang="en-US"/>
              <a:pPr>
                <a:defRPr/>
              </a:pPr>
              <a:t>12/4/2009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5" name="Rectangle 6"/>
          <p:cNvSpPr>
            <a:spLocks noGrp="1" noChangeArrowheads="1"/>
          </p:cNvSpPr>
          <p:nvPr>
            <p:ph type="sldNum" sz="quarter" idx="12"/>
          </p:nvPr>
        </p:nvSpPr>
        <p:spPr>
          <a:ln/>
        </p:spPr>
        <p:txBody>
          <a:bodyPr/>
          <a:lstStyle>
            <a:lvl1pPr>
              <a:defRPr/>
            </a:lvl1pPr>
          </a:lstStyle>
          <a:p>
            <a:pPr>
              <a:defRPr/>
            </a:pPr>
            <a:fld id="{78330CBA-A7CD-4C88-9BAD-12BA382F2D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B6F3E3-46A5-4BCA-8C56-1F267EA7F07B}" type="datetime1">
              <a:rPr lang="en-US"/>
              <a:pPr>
                <a:defRPr/>
              </a:pPr>
              <a:t>12/4/2009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4" name="Rectangle 6"/>
          <p:cNvSpPr>
            <a:spLocks noGrp="1" noChangeArrowheads="1"/>
          </p:cNvSpPr>
          <p:nvPr>
            <p:ph type="sldNum" sz="quarter" idx="12"/>
          </p:nvPr>
        </p:nvSpPr>
        <p:spPr>
          <a:ln/>
        </p:spPr>
        <p:txBody>
          <a:bodyPr/>
          <a:lstStyle>
            <a:lvl1pPr>
              <a:defRPr/>
            </a:lvl1pPr>
          </a:lstStyle>
          <a:p>
            <a:pPr>
              <a:defRPr/>
            </a:pPr>
            <a:fld id="{263F47A8-AADF-4146-B2D6-40AAD42FC4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103DA12-D9A7-4F7E-A539-27BEC0C72CC6}"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3BD0697F-718B-4236-A01D-9106B81CFF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B9C641-C101-48D3-8FCD-F6462E37F01A}" type="datetime1">
              <a:rPr lang="en-US"/>
              <a:pPr>
                <a:defRPr/>
              </a:pPr>
              <a:t>12/4/2009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a:ln/>
        </p:spPr>
        <p:txBody>
          <a:bodyPr/>
          <a:lstStyle>
            <a:lvl1pPr>
              <a:defRPr/>
            </a:lvl1pPr>
          </a:lstStyle>
          <a:p>
            <a:pPr>
              <a:defRPr/>
            </a:pPr>
            <a:fld id="{D62C6E39-08D8-4EA6-8C65-410D2BD27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olstate.edu/" TargetMode="Externa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4B96B6D-21F0-4BD8-B31A-B43C8A23BCE1}" type="datetime1">
              <a:rPr lang="en-US"/>
              <a:pPr>
                <a:defRPr/>
              </a:pPr>
              <a:t>12/4/2009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Career Focus - Hot Jobs in West Georgia</a:t>
            </a:r>
          </a:p>
        </p:txBody>
      </p:sp>
      <p:sp>
        <p:nvSpPr>
          <p:cNvPr id="1030" name="Rectangle 6"/>
          <p:cNvSpPr>
            <a:spLocks noGrp="1" noChangeArrowheads="1"/>
          </p:cNvSpPr>
          <p:nvPr>
            <p:ph type="sldNum" sz="quarter" idx="4"/>
          </p:nvPr>
        </p:nvSpPr>
        <p:spPr bwMode="auto">
          <a:xfrm>
            <a:off x="6553200" y="6245225"/>
            <a:ext cx="1828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8CF2A71-4279-48D7-86D4-D270514BF33E}" type="slidenum">
              <a:rPr lang="en-US"/>
              <a:pPr>
                <a:defRPr/>
              </a:pPr>
              <a:t>‹#›</a:t>
            </a:fld>
            <a:endParaRPr lang="en-US"/>
          </a:p>
        </p:txBody>
      </p:sp>
      <p:pic>
        <p:nvPicPr>
          <p:cNvPr id="1031" name="Picture 7"/>
          <p:cNvPicPr>
            <a:picLocks noChangeAspect="1" noChangeArrowheads="1"/>
          </p:cNvPicPr>
          <p:nvPr userDrawn="1"/>
        </p:nvPicPr>
        <p:blipFill>
          <a:blip r:embed="rId16" cstate="print"/>
          <a:srcRect/>
          <a:stretch>
            <a:fillRect/>
          </a:stretch>
        </p:blipFill>
        <p:spPr bwMode="auto">
          <a:xfrm>
            <a:off x="457200" y="228600"/>
            <a:ext cx="8229600" cy="1266825"/>
          </a:xfrm>
          <a:prstGeom prst="rect">
            <a:avLst/>
          </a:prstGeom>
          <a:noFill/>
          <a:ln w="9525">
            <a:noFill/>
            <a:miter lim="800000"/>
            <a:headEnd/>
            <a:tailEnd/>
          </a:ln>
        </p:spPr>
      </p:pic>
      <p:pic>
        <p:nvPicPr>
          <p:cNvPr id="1032" name="Picture 8" descr="CSu Logo - click here to go to CSU's home page">
            <a:hlinkClick r:id="rId17"/>
          </p:cNvPr>
          <p:cNvPicPr>
            <a:picLocks noChangeAspect="1" noChangeArrowheads="1"/>
          </p:cNvPicPr>
          <p:nvPr userDrawn="1"/>
        </p:nvPicPr>
        <p:blipFill>
          <a:blip r:embed="rId18" cstate="print"/>
          <a:srcRect/>
          <a:stretch>
            <a:fillRect/>
          </a:stretch>
        </p:blipFill>
        <p:spPr bwMode="auto">
          <a:xfrm>
            <a:off x="8458200" y="6210300"/>
            <a:ext cx="685800"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ideo" Target="file:///J:\adayinthelife_2006.wmv"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money.cnn.com/magazines/moneymag/bestjob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surfac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video.computerworld.com/services/player/bcpid1351827287?bctid=14706015001"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omputingcareers.acm.org/?page_id=11" TargetMode="External"/><Relationship Id="rId7" Type="http://schemas.openxmlformats.org/officeDocument/2006/relationships/hyperlink" Target="http://computingcareers.acm.org/?page_id=1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computingcareers.acm.org/?page_id=7" TargetMode="External"/><Relationship Id="rId5" Type="http://schemas.openxmlformats.org/officeDocument/2006/relationships/hyperlink" Target="http://computingcareers.acm.org/?page_id=9" TargetMode="External"/><Relationship Id="rId4" Type="http://schemas.openxmlformats.org/officeDocument/2006/relationships/hyperlink" Target="http://computingcareers.acm.org/?page_id=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money.cnn.com/2006/05/02/technology/business2_nextjobboom_hotjobs/index.ht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money.cnn.com/magazines/business2/nextjobbo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848600" cy="3352800"/>
          </a:xfrm>
        </p:spPr>
        <p:txBody>
          <a:bodyPr/>
          <a:lstStyle/>
          <a:p>
            <a:pPr eaLnBrk="1" hangingPunct="1"/>
            <a:r>
              <a:rPr lang="en-US" sz="4000" dirty="0" smtClean="0">
                <a:solidFill>
                  <a:schemeClr val="accent2"/>
                </a:solidFill>
              </a:rPr>
              <a:t>TSYS </a:t>
            </a:r>
            <a:r>
              <a:rPr lang="en-US" sz="4000" dirty="0" smtClean="0">
                <a:solidFill>
                  <a:schemeClr val="accent2"/>
                </a:solidFill>
              </a:rPr>
              <a:t>School </a:t>
            </a:r>
            <a:r>
              <a:rPr lang="en-US" sz="4000" dirty="0" smtClean="0">
                <a:solidFill>
                  <a:schemeClr val="accent2"/>
                </a:solidFill>
              </a:rPr>
              <a:t>of Computer Science</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r>
              <a:rPr lang="en-US" sz="4000" dirty="0" smtClean="0"/>
              <a:t>Teacher Workshop</a:t>
            </a:r>
            <a:r>
              <a:rPr lang="en-US" sz="4000" dirty="0" smtClean="0"/>
              <a:t/>
            </a:r>
            <a:br>
              <a:rPr lang="en-US" sz="4000" dirty="0" smtClean="0"/>
            </a:br>
            <a:r>
              <a:rPr lang="en-US" sz="4000" dirty="0" smtClean="0"/>
              <a:t>December </a:t>
            </a:r>
            <a:r>
              <a:rPr lang="en-US" sz="4000" dirty="0" smtClean="0"/>
              <a:t>2009</a:t>
            </a:r>
          </a:p>
        </p:txBody>
      </p:sp>
      <p:sp>
        <p:nvSpPr>
          <p:cNvPr id="3075" name="Rectangle 3"/>
          <p:cNvSpPr>
            <a:spLocks noGrp="1" noChangeArrowheads="1"/>
          </p:cNvSpPr>
          <p:nvPr>
            <p:ph type="subTitle" idx="1"/>
          </p:nvPr>
        </p:nvSpPr>
        <p:spPr>
          <a:xfrm>
            <a:off x="1295400" y="5943600"/>
            <a:ext cx="6400800" cy="457200"/>
          </a:xfrm>
        </p:spPr>
        <p:txBody>
          <a:bodyPr/>
          <a:lstStyle/>
          <a:p>
            <a:pPr eaLnBrk="1" hangingPunct="1">
              <a:lnSpc>
                <a:spcPct val="80000"/>
              </a:lnSpc>
            </a:pPr>
            <a:r>
              <a:rPr lang="en-US" sz="2400" smtClean="0"/>
              <a:t>Wayne Summers, Columbus State University</a:t>
            </a:r>
          </a:p>
        </p:txBody>
      </p:sp>
      <p:pic>
        <p:nvPicPr>
          <p:cNvPr id="3076" name="Picture 4" descr="MPj04100840000[1]"/>
          <p:cNvPicPr>
            <a:picLocks noChangeAspect="1" noChangeArrowheads="1"/>
          </p:cNvPicPr>
          <p:nvPr/>
        </p:nvPicPr>
        <p:blipFill>
          <a:blip r:embed="rId3" cstate="print"/>
          <a:srcRect/>
          <a:stretch>
            <a:fillRect/>
          </a:stretch>
        </p:blipFill>
        <p:spPr bwMode="auto">
          <a:xfrm>
            <a:off x="609600" y="4953000"/>
            <a:ext cx="904875" cy="962025"/>
          </a:xfrm>
          <a:prstGeom prst="rect">
            <a:avLst/>
          </a:prstGeom>
          <a:noFill/>
          <a:ln w="9525">
            <a:noFill/>
            <a:miter lim="800000"/>
            <a:headEnd/>
            <a:tailEnd/>
          </a:ln>
        </p:spPr>
      </p:pic>
      <p:pic>
        <p:nvPicPr>
          <p:cNvPr id="3077" name="Picture 5" descr="MPj04021410000[1]"/>
          <p:cNvPicPr>
            <a:picLocks noChangeAspect="1" noChangeArrowheads="1"/>
          </p:cNvPicPr>
          <p:nvPr/>
        </p:nvPicPr>
        <p:blipFill>
          <a:blip r:embed="rId4" cstate="print"/>
          <a:srcRect/>
          <a:stretch>
            <a:fillRect/>
          </a:stretch>
        </p:blipFill>
        <p:spPr bwMode="auto">
          <a:xfrm>
            <a:off x="7620000" y="4419600"/>
            <a:ext cx="838200" cy="1419225"/>
          </a:xfrm>
          <a:prstGeom prst="rect">
            <a:avLst/>
          </a:prstGeom>
          <a:noFill/>
          <a:ln w="9525">
            <a:noFill/>
            <a:miter lim="800000"/>
            <a:headEnd/>
            <a:tailEnd/>
          </a:ln>
        </p:spPr>
      </p:pic>
      <p:pic>
        <p:nvPicPr>
          <p:cNvPr id="3078" name="Picture 7" descr="C:\Documents and Settings\CSU\My Documents\images\CSTA\lydia-shamim-students.jpg"/>
          <p:cNvPicPr>
            <a:picLocks noChangeAspect="1" noChangeArrowheads="1"/>
          </p:cNvPicPr>
          <p:nvPr/>
        </p:nvPicPr>
        <p:blipFill>
          <a:blip r:embed="rId5" cstate="print"/>
          <a:srcRect/>
          <a:stretch>
            <a:fillRect/>
          </a:stretch>
        </p:blipFill>
        <p:spPr bwMode="auto">
          <a:xfrm>
            <a:off x="228600" y="2209800"/>
            <a:ext cx="2260600" cy="1695450"/>
          </a:xfrm>
          <a:prstGeom prst="rect">
            <a:avLst/>
          </a:prstGeom>
          <a:noFill/>
          <a:ln w="9525">
            <a:noFill/>
            <a:miter lim="800000"/>
            <a:headEnd/>
            <a:tailEnd/>
          </a:ln>
        </p:spPr>
      </p:pic>
      <p:pic>
        <p:nvPicPr>
          <p:cNvPr id="3079" name="Picture 8" descr="H:\images\oxford pics\science-museum\difference-engine-class.JPG"/>
          <p:cNvPicPr>
            <a:picLocks noChangeAspect="1" noChangeArrowheads="1"/>
          </p:cNvPicPr>
          <p:nvPr/>
        </p:nvPicPr>
        <p:blipFill>
          <a:blip r:embed="rId6" cstate="print"/>
          <a:srcRect/>
          <a:stretch>
            <a:fillRect/>
          </a:stretch>
        </p:blipFill>
        <p:spPr bwMode="auto">
          <a:xfrm>
            <a:off x="6477000" y="2286000"/>
            <a:ext cx="2336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1E0E5C21-2717-4968-8DD2-42B0EFDC2FC8}" type="datetime1">
              <a:rPr lang="en-US" smtClean="0"/>
              <a:pPr/>
              <a:t>12/4/2009</a:t>
            </a:fld>
            <a:endParaRPr lang="en-US" smtClean="0"/>
          </a:p>
        </p:txBody>
      </p:sp>
      <p:sp>
        <p:nvSpPr>
          <p:cNvPr id="14339" name="Slide Number Placeholder 5"/>
          <p:cNvSpPr>
            <a:spLocks noGrp="1"/>
          </p:cNvSpPr>
          <p:nvPr>
            <p:ph type="sldNum" sz="quarter" idx="12"/>
          </p:nvPr>
        </p:nvSpPr>
        <p:spPr>
          <a:noFill/>
        </p:spPr>
        <p:txBody>
          <a:bodyPr/>
          <a:lstStyle/>
          <a:p>
            <a:fld id="{3F1DB2D6-72BE-4248-87DA-2F464D7721B1}" type="slidenum">
              <a:rPr lang="en-US" smtClean="0"/>
              <a:pPr/>
              <a:t>10</a:t>
            </a:fld>
            <a:endParaRPr lang="en-US" smtClean="0"/>
          </a:p>
        </p:txBody>
      </p:sp>
      <p:sp>
        <p:nvSpPr>
          <p:cNvPr id="14340" name="Rectangle 2"/>
          <p:cNvSpPr>
            <a:spLocks noGrp="1" noChangeArrowheads="1"/>
          </p:cNvSpPr>
          <p:nvPr>
            <p:ph type="title"/>
          </p:nvPr>
        </p:nvSpPr>
        <p:spPr/>
        <p:txBody>
          <a:bodyPr/>
          <a:lstStyle/>
          <a:p>
            <a:pPr eaLnBrk="1" hangingPunct="1"/>
            <a:endParaRPr lang="en-US" smtClean="0"/>
          </a:p>
        </p:txBody>
      </p:sp>
      <p:sp>
        <p:nvSpPr>
          <p:cNvPr id="14341" name="Rectangle 3"/>
          <p:cNvSpPr>
            <a:spLocks noGrp="1" noChangeArrowheads="1"/>
          </p:cNvSpPr>
          <p:nvPr>
            <p:ph type="body" idx="1"/>
          </p:nvPr>
        </p:nvSpPr>
        <p:spPr/>
        <p:txBody>
          <a:bodyPr/>
          <a:lstStyle/>
          <a:p>
            <a:pPr eaLnBrk="1" hangingPunct="1"/>
            <a:r>
              <a:rPr lang="en-US" sz="3600" smtClean="0"/>
              <a:t>Myth #3</a:t>
            </a:r>
          </a:p>
          <a:p>
            <a:pPr lvl="1" eaLnBrk="1" hangingPunct="1"/>
            <a:r>
              <a:rPr lang="en-US" sz="3200" smtClean="0">
                <a:solidFill>
                  <a:srgbClr val="CC0000"/>
                </a:solidFill>
              </a:rPr>
              <a:t>You have to like to play computer games</a:t>
            </a:r>
          </a:p>
          <a:p>
            <a:pPr eaLnBrk="1" hangingPunct="1"/>
            <a:r>
              <a:rPr lang="en-US" sz="3600" smtClean="0"/>
              <a:t>Professionals in computing</a:t>
            </a:r>
          </a:p>
          <a:p>
            <a:pPr lvl="1" eaLnBrk="1" hangingPunct="1"/>
            <a:r>
              <a:rPr lang="en-US" sz="3200" smtClean="0"/>
              <a:t>Say that you should like: </a:t>
            </a:r>
          </a:p>
          <a:p>
            <a:pPr lvl="2" eaLnBrk="1" hangingPunct="1"/>
            <a:r>
              <a:rPr lang="en-US" sz="2800" smtClean="0"/>
              <a:t>Problem solving</a:t>
            </a:r>
          </a:p>
          <a:p>
            <a:pPr lvl="2" eaLnBrk="1" hangingPunct="1"/>
            <a:r>
              <a:rPr lang="en-US" sz="2800" smtClean="0"/>
              <a:t>Working with others in a team</a:t>
            </a:r>
          </a:p>
          <a:p>
            <a:pPr lvl="2" eaLnBrk="1" hangingPunct="1"/>
            <a:r>
              <a:rPr lang="en-US" sz="2800" smtClean="0"/>
              <a:t>Being creative</a:t>
            </a:r>
          </a:p>
          <a:p>
            <a:pPr eaLnBrk="1" hangingPunct="1"/>
            <a:endParaRPr lang="en-US" smtClean="0"/>
          </a:p>
        </p:txBody>
      </p:sp>
      <p:pic>
        <p:nvPicPr>
          <p:cNvPr id="14342" name="Picture 4"/>
          <p:cNvPicPr>
            <a:picLocks noChangeAspect="1" noChangeArrowheads="1"/>
          </p:cNvPicPr>
          <p:nvPr/>
        </p:nvPicPr>
        <p:blipFill>
          <a:blip r:embed="rId3" cstate="print"/>
          <a:srcRect/>
          <a:stretch>
            <a:fillRect/>
          </a:stretch>
        </p:blipFill>
        <p:spPr bwMode="auto">
          <a:xfrm>
            <a:off x="6705600" y="3886200"/>
            <a:ext cx="2235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0"/>
          </p:nvPr>
        </p:nvSpPr>
        <p:spPr>
          <a:noFill/>
        </p:spPr>
        <p:txBody>
          <a:bodyPr/>
          <a:lstStyle/>
          <a:p>
            <a:fld id="{BF21659D-DB0E-4E4C-93C9-4473CAFFFBE2}" type="datetime1">
              <a:rPr lang="en-US" smtClean="0"/>
              <a:pPr/>
              <a:t>12/4/2009</a:t>
            </a:fld>
            <a:endParaRPr lang="en-US" smtClean="0"/>
          </a:p>
        </p:txBody>
      </p:sp>
      <p:sp>
        <p:nvSpPr>
          <p:cNvPr id="15363" name="Slide Number Placeholder 6"/>
          <p:cNvSpPr>
            <a:spLocks noGrp="1"/>
          </p:cNvSpPr>
          <p:nvPr>
            <p:ph type="sldNum" sz="quarter" idx="12"/>
          </p:nvPr>
        </p:nvSpPr>
        <p:spPr>
          <a:noFill/>
        </p:spPr>
        <p:txBody>
          <a:bodyPr/>
          <a:lstStyle/>
          <a:p>
            <a:fld id="{2BED7F0B-AFB3-467E-9DED-94DCB39CE601}" type="slidenum">
              <a:rPr lang="en-US" smtClean="0"/>
              <a:pPr/>
              <a:t>11</a:t>
            </a:fld>
            <a:endParaRPr lang="en-US" smtClean="0"/>
          </a:p>
        </p:txBody>
      </p:sp>
      <p:sp>
        <p:nvSpPr>
          <p:cNvPr id="15364" name="Rectangle 10"/>
          <p:cNvSpPr>
            <a:spLocks noGrp="1" noChangeArrowheads="1"/>
          </p:cNvSpPr>
          <p:nvPr>
            <p:ph type="title"/>
          </p:nvPr>
        </p:nvSpPr>
        <p:spPr/>
        <p:txBody>
          <a:bodyPr/>
          <a:lstStyle/>
          <a:p>
            <a:pPr eaLnBrk="1" hangingPunct="1"/>
            <a:endParaRPr lang="en-US" smtClean="0"/>
          </a:p>
        </p:txBody>
      </p:sp>
      <p:sp>
        <p:nvSpPr>
          <p:cNvPr id="15365" name="Rectangle 3"/>
          <p:cNvSpPr>
            <a:spLocks noGrp="1" noChangeArrowheads="1"/>
          </p:cNvSpPr>
          <p:nvPr>
            <p:ph type="body" sz="half" idx="1"/>
          </p:nvPr>
        </p:nvSpPr>
        <p:spPr/>
        <p:txBody>
          <a:bodyPr/>
          <a:lstStyle/>
          <a:p>
            <a:pPr eaLnBrk="1" hangingPunct="1"/>
            <a:r>
              <a:rPr lang="en-US" sz="2800" smtClean="0"/>
              <a:t>At Google, Amazon, and Microsoft</a:t>
            </a:r>
          </a:p>
        </p:txBody>
      </p:sp>
      <p:pic>
        <p:nvPicPr>
          <p:cNvPr id="8" name="adayinthelife_2006.wmv">
            <a:hlinkClick r:id="" action="ppaction://media"/>
          </p:cNvPr>
          <p:cNvPicPr>
            <a:picLocks noGrp="1" noRot="1" noChangeAspect="1"/>
          </p:cNvPicPr>
          <p:nvPr>
            <p:ph sz="half" idx="2"/>
            <a:videoFile r:link="rId1"/>
          </p:nvPr>
        </p:nvPicPr>
        <p:blipFill>
          <a:blip r:embed="rId4" cstate="print"/>
          <a:srcRect/>
          <a:stretch>
            <a:fillRect/>
          </a:stretch>
        </p:blipFill>
        <p:spPr>
          <a:xfrm>
            <a:off x="1752600" y="2057400"/>
            <a:ext cx="5791200" cy="4343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3AC6348E-B56C-4497-85E7-506A67C944F9}" type="datetime1">
              <a:rPr lang="en-US" smtClean="0"/>
              <a:pPr/>
              <a:t>12/4/2009</a:t>
            </a:fld>
            <a:endParaRPr lang="en-US" smtClean="0"/>
          </a:p>
        </p:txBody>
      </p:sp>
      <p:sp>
        <p:nvSpPr>
          <p:cNvPr id="16387" name="Slide Number Placeholder 5"/>
          <p:cNvSpPr>
            <a:spLocks noGrp="1"/>
          </p:cNvSpPr>
          <p:nvPr>
            <p:ph type="sldNum" sz="quarter" idx="12"/>
          </p:nvPr>
        </p:nvSpPr>
        <p:spPr>
          <a:noFill/>
        </p:spPr>
        <p:txBody>
          <a:bodyPr/>
          <a:lstStyle/>
          <a:p>
            <a:fld id="{8F392AB9-9C08-4B75-AA94-92236BA8B89B}" type="slidenum">
              <a:rPr lang="en-US" smtClean="0"/>
              <a:pPr/>
              <a:t>12</a:t>
            </a:fld>
            <a:endParaRPr lang="en-US" smtClean="0"/>
          </a:p>
        </p:txBody>
      </p:sp>
      <p:sp>
        <p:nvSpPr>
          <p:cNvPr id="16388" name="Rectangle 2"/>
          <p:cNvSpPr>
            <a:spLocks noGrp="1" noChangeArrowheads="1"/>
          </p:cNvSpPr>
          <p:nvPr>
            <p:ph type="title"/>
          </p:nvPr>
        </p:nvSpPr>
        <p:spPr/>
        <p:txBody>
          <a:bodyPr/>
          <a:lstStyle/>
          <a:p>
            <a:pPr eaLnBrk="1" hangingPunct="1"/>
            <a:endParaRPr lang="en-US" smtClean="0"/>
          </a:p>
        </p:txBody>
      </p:sp>
      <p:sp>
        <p:nvSpPr>
          <p:cNvPr id="16389" name="Rectangle 3"/>
          <p:cNvSpPr>
            <a:spLocks noGrp="1" noChangeArrowheads="1"/>
          </p:cNvSpPr>
          <p:nvPr>
            <p:ph type="body" idx="1"/>
          </p:nvPr>
        </p:nvSpPr>
        <p:spPr>
          <a:xfrm>
            <a:off x="457200" y="1447800"/>
            <a:ext cx="8229600" cy="5181600"/>
          </a:xfrm>
        </p:spPr>
        <p:txBody>
          <a:bodyPr/>
          <a:lstStyle/>
          <a:p>
            <a:pPr eaLnBrk="1" hangingPunct="1"/>
            <a:r>
              <a:rPr lang="en-US" sz="3600" smtClean="0"/>
              <a:t>Myth #4</a:t>
            </a:r>
          </a:p>
          <a:p>
            <a:pPr lvl="1" eaLnBrk="1" hangingPunct="1"/>
            <a:r>
              <a:rPr lang="en-US" sz="3200" smtClean="0">
                <a:solidFill>
                  <a:srgbClr val="CC0000"/>
                </a:solidFill>
              </a:rPr>
              <a:t>The job is boring!</a:t>
            </a:r>
            <a:r>
              <a:rPr lang="en-US" sz="3200" smtClean="0"/>
              <a:t> </a:t>
            </a:r>
          </a:p>
          <a:p>
            <a:pPr lvl="1" eaLnBrk="1" hangingPunct="1"/>
            <a:r>
              <a:rPr lang="en-US" sz="3200" smtClean="0"/>
              <a:t>Introductory classes are often boring</a:t>
            </a:r>
          </a:p>
          <a:p>
            <a:pPr lvl="2" eaLnBrk="1" hangingPunct="1"/>
            <a:r>
              <a:rPr lang="en-US" sz="2800" smtClean="0"/>
              <a:t>Students find the examples irrelevant, and tedious – but that is changing</a:t>
            </a:r>
          </a:p>
          <a:p>
            <a:pPr lvl="1" eaLnBrk="1" hangingPunct="1"/>
            <a:r>
              <a:rPr lang="en-US" sz="3200" smtClean="0"/>
              <a:t>Computer Science juniors are often surprised how creative it is  </a:t>
            </a:r>
          </a:p>
          <a:p>
            <a:pPr lvl="2" eaLnBrk="1" hangingPunct="1"/>
            <a:r>
              <a:rPr lang="en-US" sz="2800" smtClean="0"/>
              <a:t>Once you are past the early classes</a:t>
            </a:r>
          </a:p>
          <a:p>
            <a:pPr lvl="2" eaLnBrk="1" hangingPunct="1"/>
            <a:r>
              <a:rPr lang="en-US" sz="2800" smtClean="0"/>
              <a:t>Example: Computing Graphics, Game Programming, Artificial Intelligence…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fld id="{108E37C2-C355-476E-A2EE-4BF4EB09CF4E}" type="datetime1">
              <a:rPr lang="en-US" smtClean="0"/>
              <a:pPr/>
              <a:t>12/4/2009</a:t>
            </a:fld>
            <a:endParaRPr lang="en-US" smtClean="0"/>
          </a:p>
        </p:txBody>
      </p:sp>
      <p:sp>
        <p:nvSpPr>
          <p:cNvPr id="17411" name="Slide Number Placeholder 5"/>
          <p:cNvSpPr>
            <a:spLocks noGrp="1"/>
          </p:cNvSpPr>
          <p:nvPr>
            <p:ph type="sldNum" sz="quarter" idx="12"/>
          </p:nvPr>
        </p:nvSpPr>
        <p:spPr>
          <a:noFill/>
        </p:spPr>
        <p:txBody>
          <a:bodyPr/>
          <a:lstStyle/>
          <a:p>
            <a:fld id="{9A32A1DF-C1AE-463C-863F-4142845D4236}" type="slidenum">
              <a:rPr lang="en-US" smtClean="0"/>
              <a:pPr/>
              <a:t>13</a:t>
            </a:fld>
            <a:endParaRPr lang="en-US" smtClean="0"/>
          </a:p>
        </p:txBody>
      </p:sp>
      <p:sp>
        <p:nvSpPr>
          <p:cNvPr id="17412" name="Rectangle 3"/>
          <p:cNvSpPr>
            <a:spLocks noGrp="1" noChangeArrowheads="1"/>
          </p:cNvSpPr>
          <p:nvPr>
            <p:ph type="body" idx="1"/>
          </p:nvPr>
        </p:nvSpPr>
        <p:spPr>
          <a:xfrm>
            <a:off x="457200" y="1600200"/>
            <a:ext cx="8229600" cy="3657600"/>
          </a:xfrm>
        </p:spPr>
        <p:txBody>
          <a:bodyPr/>
          <a:lstStyle/>
          <a:p>
            <a:pPr eaLnBrk="1" hangingPunct="1">
              <a:lnSpc>
                <a:spcPct val="90000"/>
              </a:lnSpc>
            </a:pPr>
            <a:r>
              <a:rPr lang="en-US" smtClean="0">
                <a:solidFill>
                  <a:schemeClr val="folHlink"/>
                </a:solidFill>
              </a:rPr>
              <a:t>Money Magazine rated software engineer the #1 job in 2006</a:t>
            </a:r>
          </a:p>
          <a:p>
            <a:pPr lvl="1" eaLnBrk="1" hangingPunct="1">
              <a:lnSpc>
                <a:spcPct val="90000"/>
              </a:lnSpc>
            </a:pPr>
            <a:r>
              <a:rPr lang="en-US" smtClean="0"/>
              <a:t>Flexibility: pick your hours</a:t>
            </a:r>
          </a:p>
          <a:p>
            <a:pPr lvl="1" eaLnBrk="1" hangingPunct="1">
              <a:lnSpc>
                <a:spcPct val="90000"/>
              </a:lnSpc>
            </a:pPr>
            <a:r>
              <a:rPr lang="en-US" smtClean="0"/>
              <a:t>Creativity: highest grade of any job</a:t>
            </a:r>
          </a:p>
          <a:p>
            <a:pPr lvl="1" eaLnBrk="1" hangingPunct="1">
              <a:lnSpc>
                <a:spcPct val="90000"/>
              </a:lnSpc>
            </a:pPr>
            <a:r>
              <a:rPr lang="en-US" smtClean="0"/>
              <a:t>Growth 44,800 average job openings a year</a:t>
            </a:r>
          </a:p>
          <a:p>
            <a:pPr lvl="1" eaLnBrk="1" hangingPunct="1">
              <a:lnSpc>
                <a:spcPct val="90000"/>
              </a:lnSpc>
            </a:pPr>
            <a:r>
              <a:rPr lang="en-US" smtClean="0"/>
              <a:t>Average Pay: $80,500 to 6 figures</a:t>
            </a:r>
          </a:p>
          <a:p>
            <a:pPr eaLnBrk="1" hangingPunct="1">
              <a:lnSpc>
                <a:spcPct val="90000"/>
              </a:lnSpc>
            </a:pPr>
            <a:r>
              <a:rPr lang="en-US" smtClean="0">
                <a:solidFill>
                  <a:schemeClr val="folHlink"/>
                </a:solidFill>
              </a:rPr>
              <a:t>Computer IT Analyst was #7</a:t>
            </a:r>
            <a:endParaRPr lang="en-US" sz="4000" b="1" smtClean="0">
              <a:solidFill>
                <a:srgbClr val="FF0066"/>
              </a:solidFill>
            </a:endParaRPr>
          </a:p>
        </p:txBody>
      </p:sp>
      <p:pic>
        <p:nvPicPr>
          <p:cNvPr id="17413" name="Picture 4" descr="lounge-computer"/>
          <p:cNvPicPr>
            <a:picLocks noChangeAspect="1" noChangeArrowheads="1"/>
          </p:cNvPicPr>
          <p:nvPr/>
        </p:nvPicPr>
        <p:blipFill>
          <a:blip r:embed="rId3" cstate="print"/>
          <a:srcRect/>
          <a:stretch>
            <a:fillRect/>
          </a:stretch>
        </p:blipFill>
        <p:spPr bwMode="auto">
          <a:xfrm>
            <a:off x="6172200" y="4495800"/>
            <a:ext cx="2362200" cy="1585913"/>
          </a:xfrm>
          <a:prstGeom prst="rect">
            <a:avLst/>
          </a:prstGeom>
          <a:noFill/>
          <a:ln w="9525">
            <a:noFill/>
            <a:miter lim="800000"/>
            <a:headEnd/>
            <a:tailEnd/>
          </a:ln>
        </p:spPr>
      </p:pic>
      <p:sp>
        <p:nvSpPr>
          <p:cNvPr id="17414" name="Rectangle 5"/>
          <p:cNvSpPr>
            <a:spLocks noChangeArrowheads="1"/>
          </p:cNvSpPr>
          <p:nvPr/>
        </p:nvSpPr>
        <p:spPr bwMode="auto">
          <a:xfrm>
            <a:off x="1752600" y="5867400"/>
            <a:ext cx="5708650" cy="641350"/>
          </a:xfrm>
          <a:prstGeom prst="rect">
            <a:avLst/>
          </a:prstGeom>
          <a:noFill/>
          <a:ln w="9525">
            <a:noFill/>
            <a:miter lim="800000"/>
            <a:headEnd/>
            <a:tailEnd/>
          </a:ln>
        </p:spPr>
        <p:txBody>
          <a:bodyPr wrap="none">
            <a:spAutoFit/>
          </a:bodyPr>
          <a:lstStyle/>
          <a:p>
            <a:r>
              <a:rPr lang="en-US">
                <a:solidFill>
                  <a:schemeClr val="accent2"/>
                </a:solidFill>
              </a:rPr>
              <a:t>Top 10 best jobs</a:t>
            </a:r>
            <a:r>
              <a:rPr lang="en-US">
                <a:solidFill>
                  <a:schemeClr val="tx2"/>
                </a:solidFill>
              </a:rPr>
              <a:t/>
            </a:r>
            <a:br>
              <a:rPr lang="en-US">
                <a:solidFill>
                  <a:schemeClr val="tx2"/>
                </a:solidFill>
              </a:rPr>
            </a:br>
            <a:r>
              <a:rPr lang="en-US">
                <a:solidFill>
                  <a:schemeClr val="tx2"/>
                </a:solidFill>
                <a:hlinkClick r:id="rId4"/>
              </a:rPr>
              <a:t>http://money.cnn.com/magazines/moneymag/bestjobs/</a:t>
            </a:r>
            <a:endParaRPr lang="en-US">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57D2523C-97B2-421F-84EE-9D0858022463}" type="datetime1">
              <a:rPr lang="en-US" smtClean="0"/>
              <a:pPr/>
              <a:t>12/4/2009</a:t>
            </a:fld>
            <a:endParaRPr lang="en-US" smtClean="0"/>
          </a:p>
        </p:txBody>
      </p:sp>
      <p:sp>
        <p:nvSpPr>
          <p:cNvPr id="18435" name="Slide Number Placeholder 5"/>
          <p:cNvSpPr>
            <a:spLocks noGrp="1"/>
          </p:cNvSpPr>
          <p:nvPr>
            <p:ph type="sldNum" sz="quarter" idx="12"/>
          </p:nvPr>
        </p:nvSpPr>
        <p:spPr>
          <a:noFill/>
        </p:spPr>
        <p:txBody>
          <a:bodyPr/>
          <a:lstStyle/>
          <a:p>
            <a:fld id="{01C0E6CF-4A75-48BE-B418-02C6FC3AFD82}" type="slidenum">
              <a:rPr lang="en-US" smtClean="0"/>
              <a:pPr/>
              <a:t>14</a:t>
            </a:fld>
            <a:endParaRPr lang="en-US" smtClean="0"/>
          </a:p>
        </p:txBody>
      </p:sp>
      <p:sp>
        <p:nvSpPr>
          <p:cNvPr id="18436" name="Rectangle 2"/>
          <p:cNvSpPr>
            <a:spLocks noGrp="1" noChangeArrowheads="1"/>
          </p:cNvSpPr>
          <p:nvPr>
            <p:ph type="title"/>
          </p:nvPr>
        </p:nvSpPr>
        <p:spPr/>
        <p:txBody>
          <a:bodyPr/>
          <a:lstStyle/>
          <a:p>
            <a:pPr eaLnBrk="1" hangingPunct="1"/>
            <a:endParaRPr lang="en-US" smtClean="0"/>
          </a:p>
        </p:txBody>
      </p:sp>
      <p:sp>
        <p:nvSpPr>
          <p:cNvPr id="18437" name="Rectangle 3"/>
          <p:cNvSpPr>
            <a:spLocks noGrp="1" noChangeArrowheads="1"/>
          </p:cNvSpPr>
          <p:nvPr>
            <p:ph type="body" idx="1"/>
          </p:nvPr>
        </p:nvSpPr>
        <p:spPr/>
        <p:txBody>
          <a:bodyPr/>
          <a:lstStyle/>
          <a:p>
            <a:pPr eaLnBrk="1" hangingPunct="1">
              <a:buFontTx/>
              <a:buNone/>
            </a:pPr>
            <a:r>
              <a:rPr lang="en-US" smtClean="0"/>
              <a:t>What Computing Was in 70-80s</a:t>
            </a:r>
          </a:p>
        </p:txBody>
      </p:sp>
      <p:pic>
        <p:nvPicPr>
          <p:cNvPr id="18438" name="Picture 4" descr="machine-room3"/>
          <p:cNvPicPr>
            <a:picLocks noChangeAspect="1" noChangeArrowheads="1"/>
          </p:cNvPicPr>
          <p:nvPr/>
        </p:nvPicPr>
        <p:blipFill>
          <a:blip r:embed="rId3" cstate="print"/>
          <a:srcRect/>
          <a:stretch>
            <a:fillRect/>
          </a:stretch>
        </p:blipFill>
        <p:spPr bwMode="auto">
          <a:xfrm>
            <a:off x="609600" y="2209800"/>
            <a:ext cx="3810000" cy="2857500"/>
          </a:xfrm>
          <a:prstGeom prst="rect">
            <a:avLst/>
          </a:prstGeom>
          <a:noFill/>
          <a:ln w="9525">
            <a:noFill/>
            <a:miter lim="800000"/>
            <a:headEnd/>
            <a:tailEnd/>
          </a:ln>
        </p:spPr>
      </p:pic>
      <p:pic>
        <p:nvPicPr>
          <p:cNvPr id="18439" name="Picture 5" descr="IBM_PC"/>
          <p:cNvPicPr>
            <a:picLocks noChangeAspect="1" noChangeArrowheads="1"/>
          </p:cNvPicPr>
          <p:nvPr/>
        </p:nvPicPr>
        <p:blipFill>
          <a:blip r:embed="rId4" cstate="print"/>
          <a:srcRect/>
          <a:stretch>
            <a:fillRect/>
          </a:stretch>
        </p:blipFill>
        <p:spPr bwMode="auto">
          <a:xfrm>
            <a:off x="4572000" y="2133600"/>
            <a:ext cx="3886200" cy="2914650"/>
          </a:xfrm>
          <a:prstGeom prst="rect">
            <a:avLst/>
          </a:prstGeom>
          <a:noFill/>
          <a:ln w="9525">
            <a:noFill/>
            <a:miter lim="800000"/>
            <a:headEnd/>
            <a:tailEnd/>
          </a:ln>
        </p:spPr>
      </p:pic>
      <p:pic>
        <p:nvPicPr>
          <p:cNvPr id="18440" name="Picture 6" descr="punchCard"/>
          <p:cNvPicPr>
            <a:picLocks noChangeAspect="1" noChangeArrowheads="1"/>
          </p:cNvPicPr>
          <p:nvPr/>
        </p:nvPicPr>
        <p:blipFill>
          <a:blip r:embed="rId5" cstate="print"/>
          <a:srcRect/>
          <a:stretch>
            <a:fillRect/>
          </a:stretch>
        </p:blipFill>
        <p:spPr bwMode="auto">
          <a:xfrm>
            <a:off x="2057400" y="3962400"/>
            <a:ext cx="501015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984FF496-7D35-40F9-914A-9DD813719D65}" type="datetime1">
              <a:rPr lang="en-US" smtClean="0"/>
              <a:pPr/>
              <a:t>12/4/2009</a:t>
            </a:fld>
            <a:endParaRPr lang="en-US" smtClean="0"/>
          </a:p>
        </p:txBody>
      </p:sp>
      <p:sp>
        <p:nvSpPr>
          <p:cNvPr id="19459" name="Slide Number Placeholder 5"/>
          <p:cNvSpPr>
            <a:spLocks noGrp="1"/>
          </p:cNvSpPr>
          <p:nvPr>
            <p:ph type="sldNum" sz="quarter" idx="12"/>
          </p:nvPr>
        </p:nvSpPr>
        <p:spPr>
          <a:noFill/>
        </p:spPr>
        <p:txBody>
          <a:bodyPr/>
          <a:lstStyle/>
          <a:p>
            <a:fld id="{104E7C38-D3BF-4D97-8BD8-A5E4BF70B225}" type="slidenum">
              <a:rPr lang="en-US" smtClean="0"/>
              <a:pPr/>
              <a:t>15</a:t>
            </a:fld>
            <a:endParaRPr lang="en-US" smtClean="0"/>
          </a:p>
        </p:txBody>
      </p:sp>
      <p:sp>
        <p:nvSpPr>
          <p:cNvPr id="19460" name="Rectangle 2"/>
          <p:cNvSpPr>
            <a:spLocks noGrp="1" noChangeArrowheads="1"/>
          </p:cNvSpPr>
          <p:nvPr>
            <p:ph type="title"/>
          </p:nvPr>
        </p:nvSpPr>
        <p:spPr>
          <a:xfrm>
            <a:off x="381000" y="228600"/>
            <a:ext cx="8229600" cy="1143000"/>
          </a:xfrm>
        </p:spPr>
        <p:txBody>
          <a:bodyPr/>
          <a:lstStyle/>
          <a:p>
            <a:pPr eaLnBrk="1" hangingPunct="1"/>
            <a:endParaRPr lang="en-US" smtClean="0"/>
          </a:p>
        </p:txBody>
      </p:sp>
      <p:sp>
        <p:nvSpPr>
          <p:cNvPr id="19461" name="Rectangle 3"/>
          <p:cNvSpPr>
            <a:spLocks noGrp="1" noChangeArrowheads="1"/>
          </p:cNvSpPr>
          <p:nvPr>
            <p:ph type="body" idx="1"/>
          </p:nvPr>
        </p:nvSpPr>
        <p:spPr>
          <a:xfrm>
            <a:off x="457200" y="1524000"/>
            <a:ext cx="8229600" cy="4906963"/>
          </a:xfrm>
        </p:spPr>
        <p:txBody>
          <a:bodyPr/>
          <a:lstStyle/>
          <a:p>
            <a:pPr eaLnBrk="1" hangingPunct="1">
              <a:buFontTx/>
              <a:buNone/>
            </a:pPr>
            <a:r>
              <a:rPr lang="en-US" smtClean="0"/>
              <a:t>What Computing is Today</a:t>
            </a:r>
          </a:p>
        </p:txBody>
      </p:sp>
      <p:pic>
        <p:nvPicPr>
          <p:cNvPr id="62468" name="Picture 4" descr="starner"/>
          <p:cNvPicPr>
            <a:picLocks noChangeAspect="1" noChangeArrowheads="1"/>
          </p:cNvPicPr>
          <p:nvPr/>
        </p:nvPicPr>
        <p:blipFill>
          <a:blip r:embed="rId3" cstate="print"/>
          <a:srcRect/>
          <a:stretch>
            <a:fillRect/>
          </a:stretch>
        </p:blipFill>
        <p:spPr bwMode="auto">
          <a:xfrm>
            <a:off x="457200" y="4191000"/>
            <a:ext cx="1914525" cy="1981200"/>
          </a:xfrm>
          <a:prstGeom prst="rect">
            <a:avLst/>
          </a:prstGeom>
          <a:noFill/>
          <a:ln w="9525">
            <a:noFill/>
            <a:miter lim="800000"/>
            <a:headEnd/>
            <a:tailEnd/>
          </a:ln>
        </p:spPr>
      </p:pic>
      <p:pic>
        <p:nvPicPr>
          <p:cNvPr id="62469" name="Picture 5"/>
          <p:cNvPicPr>
            <a:picLocks noChangeAspect="1" noChangeArrowheads="1"/>
          </p:cNvPicPr>
          <p:nvPr/>
        </p:nvPicPr>
        <p:blipFill>
          <a:blip r:embed="rId4" cstate="print"/>
          <a:srcRect/>
          <a:stretch>
            <a:fillRect/>
          </a:stretch>
        </p:blipFill>
        <p:spPr bwMode="auto">
          <a:xfrm>
            <a:off x="2667000" y="4572000"/>
            <a:ext cx="1328738" cy="1371600"/>
          </a:xfrm>
          <a:prstGeom prst="rect">
            <a:avLst/>
          </a:prstGeom>
          <a:noFill/>
          <a:ln w="28575">
            <a:solidFill>
              <a:schemeClr val="bg1"/>
            </a:solidFill>
            <a:miter lim="800000"/>
            <a:headEnd/>
            <a:tailEnd/>
          </a:ln>
        </p:spPr>
      </p:pic>
      <p:sp>
        <p:nvSpPr>
          <p:cNvPr id="62470" name="Text Box 6"/>
          <p:cNvSpPr txBox="1">
            <a:spLocks noChangeArrowheads="1"/>
          </p:cNvSpPr>
          <p:nvPr/>
        </p:nvSpPr>
        <p:spPr bwMode="auto">
          <a:xfrm>
            <a:off x="1447800" y="6172200"/>
            <a:ext cx="2881313"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Wearable</a:t>
            </a:r>
            <a:r>
              <a:rPr lang="en-US" sz="2000" b="1">
                <a:solidFill>
                  <a:schemeClr val="folHlink"/>
                </a:solidFill>
                <a:latin typeface="Comic Sans MS" pitchFamily="66" charset="0"/>
              </a:rPr>
              <a:t> Computing</a:t>
            </a:r>
          </a:p>
        </p:txBody>
      </p:sp>
      <p:sp>
        <p:nvSpPr>
          <p:cNvPr id="62471" name="Text Box 7"/>
          <p:cNvSpPr txBox="1">
            <a:spLocks noChangeArrowheads="1"/>
          </p:cNvSpPr>
          <p:nvPr/>
        </p:nvSpPr>
        <p:spPr bwMode="auto">
          <a:xfrm>
            <a:off x="5181600" y="5924550"/>
            <a:ext cx="2255838"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Bioinformatics</a:t>
            </a:r>
          </a:p>
        </p:txBody>
      </p:sp>
      <p:pic>
        <p:nvPicPr>
          <p:cNvPr id="62472" name="Picture 8" descr="DNA4"/>
          <p:cNvPicPr>
            <a:picLocks noChangeAspect="1" noChangeArrowheads="1"/>
          </p:cNvPicPr>
          <p:nvPr/>
        </p:nvPicPr>
        <p:blipFill>
          <a:blip r:embed="rId5" cstate="print"/>
          <a:srcRect/>
          <a:stretch>
            <a:fillRect/>
          </a:stretch>
        </p:blipFill>
        <p:spPr bwMode="auto">
          <a:xfrm>
            <a:off x="5181600" y="3962400"/>
            <a:ext cx="1327150" cy="2052638"/>
          </a:xfrm>
          <a:prstGeom prst="rect">
            <a:avLst/>
          </a:prstGeom>
          <a:noFill/>
          <a:ln w="9525">
            <a:noFill/>
            <a:miter lim="800000"/>
            <a:headEnd/>
            <a:tailEnd/>
          </a:ln>
        </p:spPr>
      </p:pic>
      <p:sp>
        <p:nvSpPr>
          <p:cNvPr id="62473" name="Text Box 9"/>
          <p:cNvSpPr txBox="1">
            <a:spLocks noChangeArrowheads="1"/>
          </p:cNvSpPr>
          <p:nvPr/>
        </p:nvSpPr>
        <p:spPr bwMode="auto">
          <a:xfrm>
            <a:off x="4495800" y="2286000"/>
            <a:ext cx="2089150" cy="822325"/>
          </a:xfrm>
          <a:prstGeom prst="rect">
            <a:avLst/>
          </a:prstGeom>
          <a:noFill/>
          <a:ln w="9525">
            <a:noFill/>
            <a:miter lim="800000"/>
            <a:headEnd/>
            <a:tailEnd/>
          </a:ln>
        </p:spPr>
        <p:txBody>
          <a:bodyPr wrap="none">
            <a:spAutoFit/>
          </a:bodyPr>
          <a:lstStyle/>
          <a:p>
            <a:pPr algn="r" eaLnBrk="0" hangingPunct="0"/>
            <a:r>
              <a:rPr lang="en-US" sz="2400">
                <a:solidFill>
                  <a:schemeClr val="folHlink"/>
                </a:solidFill>
                <a:latin typeface="Comic Sans MS" pitchFamily="66" charset="0"/>
              </a:rPr>
              <a:t>Virtual</a:t>
            </a:r>
            <a:r>
              <a:rPr lang="en-US" sz="2000">
                <a:solidFill>
                  <a:schemeClr val="folHlink"/>
                </a:solidFill>
                <a:latin typeface="Comic Sans MS" pitchFamily="66" charset="0"/>
              </a:rPr>
              <a:t/>
            </a:r>
            <a:br>
              <a:rPr lang="en-US" sz="2000">
                <a:solidFill>
                  <a:schemeClr val="folHlink"/>
                </a:solidFill>
                <a:latin typeface="Comic Sans MS" pitchFamily="66" charset="0"/>
              </a:rPr>
            </a:br>
            <a:r>
              <a:rPr lang="en-US" sz="2400">
                <a:solidFill>
                  <a:schemeClr val="folHlink"/>
                </a:solidFill>
                <a:latin typeface="Comic Sans MS" pitchFamily="66" charset="0"/>
              </a:rPr>
              <a:t>Environments</a:t>
            </a:r>
          </a:p>
        </p:txBody>
      </p:sp>
      <p:pic>
        <p:nvPicPr>
          <p:cNvPr id="62474" name="Picture 10" descr="UserSplash"/>
          <p:cNvPicPr>
            <a:picLocks noChangeAspect="1" noChangeArrowheads="1"/>
          </p:cNvPicPr>
          <p:nvPr/>
        </p:nvPicPr>
        <p:blipFill>
          <a:blip r:embed="rId6" cstate="print"/>
          <a:srcRect t="7339" b="8257"/>
          <a:stretch>
            <a:fillRect/>
          </a:stretch>
        </p:blipFill>
        <p:spPr bwMode="auto">
          <a:xfrm>
            <a:off x="6553200" y="1981200"/>
            <a:ext cx="1981200" cy="1470025"/>
          </a:xfrm>
          <a:prstGeom prst="rect">
            <a:avLst/>
          </a:prstGeom>
          <a:noFill/>
          <a:ln w="38100">
            <a:solidFill>
              <a:schemeClr val="tx2"/>
            </a:solidFill>
            <a:miter lim="800000"/>
            <a:headEnd/>
            <a:tailEnd/>
          </a:ln>
        </p:spPr>
      </p:pic>
      <p:pic>
        <p:nvPicPr>
          <p:cNvPr id="62475" name="Picture 11" descr="slide0004_image013"/>
          <p:cNvPicPr>
            <a:picLocks noChangeAspect="1" noChangeArrowheads="1"/>
          </p:cNvPicPr>
          <p:nvPr/>
        </p:nvPicPr>
        <p:blipFill>
          <a:blip r:embed="rId7" cstate="print"/>
          <a:srcRect/>
          <a:stretch>
            <a:fillRect/>
          </a:stretch>
        </p:blipFill>
        <p:spPr bwMode="auto">
          <a:xfrm>
            <a:off x="7010400" y="3240088"/>
            <a:ext cx="1371600" cy="958850"/>
          </a:xfrm>
          <a:prstGeom prst="rect">
            <a:avLst/>
          </a:prstGeom>
          <a:noFill/>
          <a:ln w="38100">
            <a:solidFill>
              <a:schemeClr val="bg2"/>
            </a:solidFill>
            <a:miter lim="800000"/>
            <a:headEnd/>
            <a:tailEnd/>
          </a:ln>
        </p:spPr>
      </p:pic>
      <p:sp>
        <p:nvSpPr>
          <p:cNvPr id="62476" name="Text Box 12"/>
          <p:cNvSpPr txBox="1">
            <a:spLocks noChangeArrowheads="1"/>
          </p:cNvSpPr>
          <p:nvPr/>
        </p:nvSpPr>
        <p:spPr bwMode="auto">
          <a:xfrm>
            <a:off x="838200" y="3657600"/>
            <a:ext cx="1423988"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Graphics</a:t>
            </a:r>
          </a:p>
        </p:txBody>
      </p:sp>
      <p:pic>
        <p:nvPicPr>
          <p:cNvPr id="62477" name="Picture 13"/>
          <p:cNvPicPr>
            <a:picLocks noChangeAspect="1" noChangeArrowheads="1"/>
          </p:cNvPicPr>
          <p:nvPr/>
        </p:nvPicPr>
        <p:blipFill>
          <a:blip r:embed="rId8" cstate="print"/>
          <a:srcRect/>
          <a:stretch>
            <a:fillRect/>
          </a:stretch>
        </p:blipFill>
        <p:spPr bwMode="auto">
          <a:xfrm>
            <a:off x="990600" y="2133600"/>
            <a:ext cx="2743200" cy="1676400"/>
          </a:xfrm>
          <a:prstGeom prst="rect">
            <a:avLst/>
          </a:prstGeom>
          <a:noFill/>
          <a:ln w="9525">
            <a:noFill/>
            <a:miter lim="800000"/>
            <a:headEnd/>
            <a:tailEnd/>
          </a:ln>
        </p:spPr>
      </p:pic>
      <p:pic>
        <p:nvPicPr>
          <p:cNvPr id="62478" name="Picture 14"/>
          <p:cNvPicPr>
            <a:picLocks noChangeAspect="1" noChangeArrowheads="1"/>
          </p:cNvPicPr>
          <p:nvPr/>
        </p:nvPicPr>
        <p:blipFill>
          <a:blip r:embed="rId9" cstate="print"/>
          <a:srcRect/>
          <a:stretch>
            <a:fillRect/>
          </a:stretch>
        </p:blipFill>
        <p:spPr bwMode="auto">
          <a:xfrm>
            <a:off x="3581400" y="2590800"/>
            <a:ext cx="9271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77"/>
                                        </p:tgtEl>
                                        <p:attrNameLst>
                                          <p:attrName>style.visibility</p:attrName>
                                        </p:attrNameLst>
                                      </p:cBhvr>
                                      <p:to>
                                        <p:strVal val="visible"/>
                                      </p:to>
                                    </p:set>
                                    <p:anim calcmode="lin" valueType="num">
                                      <p:cBhvr additive="base">
                                        <p:cTn id="7" dur="500" fill="hold"/>
                                        <p:tgtEl>
                                          <p:spTgt spid="62477"/>
                                        </p:tgtEl>
                                        <p:attrNameLst>
                                          <p:attrName>ppt_x</p:attrName>
                                        </p:attrNameLst>
                                      </p:cBhvr>
                                      <p:tavLst>
                                        <p:tav tm="0">
                                          <p:val>
                                            <p:strVal val="#ppt_x"/>
                                          </p:val>
                                        </p:tav>
                                        <p:tav tm="100000">
                                          <p:val>
                                            <p:strVal val="#ppt_x"/>
                                          </p:val>
                                        </p:tav>
                                      </p:tavLst>
                                    </p:anim>
                                    <p:anim calcmode="lin" valueType="num">
                                      <p:cBhvr additive="base">
                                        <p:cTn id="8" dur="500" fill="hold"/>
                                        <p:tgtEl>
                                          <p:spTgt spid="6247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2478"/>
                                        </p:tgtEl>
                                        <p:attrNameLst>
                                          <p:attrName>style.visibility</p:attrName>
                                        </p:attrNameLst>
                                      </p:cBhvr>
                                      <p:to>
                                        <p:strVal val="visible"/>
                                      </p:to>
                                    </p:set>
                                    <p:anim calcmode="lin" valueType="num">
                                      <p:cBhvr additive="base">
                                        <p:cTn id="11" dur="500" fill="hold"/>
                                        <p:tgtEl>
                                          <p:spTgt spid="62478"/>
                                        </p:tgtEl>
                                        <p:attrNameLst>
                                          <p:attrName>ppt_x</p:attrName>
                                        </p:attrNameLst>
                                      </p:cBhvr>
                                      <p:tavLst>
                                        <p:tav tm="0">
                                          <p:val>
                                            <p:strVal val="#ppt_x"/>
                                          </p:val>
                                        </p:tav>
                                        <p:tav tm="100000">
                                          <p:val>
                                            <p:strVal val="#ppt_x"/>
                                          </p:val>
                                        </p:tav>
                                      </p:tavLst>
                                    </p:anim>
                                    <p:anim calcmode="lin" valueType="num">
                                      <p:cBhvr additive="base">
                                        <p:cTn id="12" dur="500" fill="hold"/>
                                        <p:tgtEl>
                                          <p:spTgt spid="624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476"/>
                                        </p:tgtEl>
                                        <p:attrNameLst>
                                          <p:attrName>style.visibility</p:attrName>
                                        </p:attrNameLst>
                                      </p:cBhvr>
                                      <p:to>
                                        <p:strVal val="visible"/>
                                      </p:to>
                                    </p:set>
                                    <p:anim calcmode="lin" valueType="num">
                                      <p:cBhvr additive="base">
                                        <p:cTn id="15" dur="500" fill="hold"/>
                                        <p:tgtEl>
                                          <p:spTgt spid="62476"/>
                                        </p:tgtEl>
                                        <p:attrNameLst>
                                          <p:attrName>ppt_x</p:attrName>
                                        </p:attrNameLst>
                                      </p:cBhvr>
                                      <p:tavLst>
                                        <p:tav tm="0">
                                          <p:val>
                                            <p:strVal val="#ppt_x"/>
                                          </p:val>
                                        </p:tav>
                                        <p:tav tm="100000">
                                          <p:val>
                                            <p:strVal val="#ppt_x"/>
                                          </p:val>
                                        </p:tav>
                                      </p:tavLst>
                                    </p:anim>
                                    <p:anim calcmode="lin" valueType="num">
                                      <p:cBhvr additive="base">
                                        <p:cTn id="16"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73"/>
                                        </p:tgtEl>
                                        <p:attrNameLst>
                                          <p:attrName>style.visibility</p:attrName>
                                        </p:attrNameLst>
                                      </p:cBhvr>
                                      <p:to>
                                        <p:strVal val="visible"/>
                                      </p:to>
                                    </p:set>
                                    <p:anim calcmode="lin" valueType="num">
                                      <p:cBhvr additive="base">
                                        <p:cTn id="21" dur="500" fill="hold"/>
                                        <p:tgtEl>
                                          <p:spTgt spid="62473"/>
                                        </p:tgtEl>
                                        <p:attrNameLst>
                                          <p:attrName>ppt_x</p:attrName>
                                        </p:attrNameLst>
                                      </p:cBhvr>
                                      <p:tavLst>
                                        <p:tav tm="0">
                                          <p:val>
                                            <p:strVal val="#ppt_x"/>
                                          </p:val>
                                        </p:tav>
                                        <p:tav tm="100000">
                                          <p:val>
                                            <p:strVal val="#ppt_x"/>
                                          </p:val>
                                        </p:tav>
                                      </p:tavLst>
                                    </p:anim>
                                    <p:anim calcmode="lin" valueType="num">
                                      <p:cBhvr additive="base">
                                        <p:cTn id="22" dur="500" fill="hold"/>
                                        <p:tgtEl>
                                          <p:spTgt spid="6247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474"/>
                                        </p:tgtEl>
                                        <p:attrNameLst>
                                          <p:attrName>style.visibility</p:attrName>
                                        </p:attrNameLst>
                                      </p:cBhvr>
                                      <p:to>
                                        <p:strVal val="visible"/>
                                      </p:to>
                                    </p:set>
                                    <p:anim calcmode="lin" valueType="num">
                                      <p:cBhvr additive="base">
                                        <p:cTn id="25" dur="500" fill="hold"/>
                                        <p:tgtEl>
                                          <p:spTgt spid="62474"/>
                                        </p:tgtEl>
                                        <p:attrNameLst>
                                          <p:attrName>ppt_x</p:attrName>
                                        </p:attrNameLst>
                                      </p:cBhvr>
                                      <p:tavLst>
                                        <p:tav tm="0">
                                          <p:val>
                                            <p:strVal val="#ppt_x"/>
                                          </p:val>
                                        </p:tav>
                                        <p:tav tm="100000">
                                          <p:val>
                                            <p:strVal val="#ppt_x"/>
                                          </p:val>
                                        </p:tav>
                                      </p:tavLst>
                                    </p:anim>
                                    <p:anim calcmode="lin" valueType="num">
                                      <p:cBhvr additive="base">
                                        <p:cTn id="26" dur="500" fill="hold"/>
                                        <p:tgtEl>
                                          <p:spTgt spid="6247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2475"/>
                                        </p:tgtEl>
                                        <p:attrNameLst>
                                          <p:attrName>style.visibility</p:attrName>
                                        </p:attrNameLst>
                                      </p:cBhvr>
                                      <p:to>
                                        <p:strVal val="visible"/>
                                      </p:to>
                                    </p:set>
                                    <p:anim calcmode="lin" valueType="num">
                                      <p:cBhvr additive="base">
                                        <p:cTn id="29" dur="500" fill="hold"/>
                                        <p:tgtEl>
                                          <p:spTgt spid="62475"/>
                                        </p:tgtEl>
                                        <p:attrNameLst>
                                          <p:attrName>ppt_x</p:attrName>
                                        </p:attrNameLst>
                                      </p:cBhvr>
                                      <p:tavLst>
                                        <p:tav tm="0">
                                          <p:val>
                                            <p:strVal val="#ppt_x"/>
                                          </p:val>
                                        </p:tav>
                                        <p:tav tm="100000">
                                          <p:val>
                                            <p:strVal val="#ppt_x"/>
                                          </p:val>
                                        </p:tav>
                                      </p:tavLst>
                                    </p:anim>
                                    <p:anim calcmode="lin" valueType="num">
                                      <p:cBhvr additive="base">
                                        <p:cTn id="30" dur="500" fill="hold"/>
                                        <p:tgtEl>
                                          <p:spTgt spid="6247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2472"/>
                                        </p:tgtEl>
                                        <p:attrNameLst>
                                          <p:attrName>style.visibility</p:attrName>
                                        </p:attrNameLst>
                                      </p:cBhvr>
                                      <p:to>
                                        <p:strVal val="visible"/>
                                      </p:to>
                                    </p:set>
                                    <p:anim calcmode="lin" valueType="num">
                                      <p:cBhvr additive="base">
                                        <p:cTn id="35" dur="500" fill="hold"/>
                                        <p:tgtEl>
                                          <p:spTgt spid="62472"/>
                                        </p:tgtEl>
                                        <p:attrNameLst>
                                          <p:attrName>ppt_x</p:attrName>
                                        </p:attrNameLst>
                                      </p:cBhvr>
                                      <p:tavLst>
                                        <p:tav tm="0">
                                          <p:val>
                                            <p:strVal val="#ppt_x"/>
                                          </p:val>
                                        </p:tav>
                                        <p:tav tm="100000">
                                          <p:val>
                                            <p:strVal val="#ppt_x"/>
                                          </p:val>
                                        </p:tav>
                                      </p:tavLst>
                                    </p:anim>
                                    <p:anim calcmode="lin" valueType="num">
                                      <p:cBhvr additive="base">
                                        <p:cTn id="36" dur="500" fill="hold"/>
                                        <p:tgtEl>
                                          <p:spTgt spid="624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2471"/>
                                        </p:tgtEl>
                                        <p:attrNameLst>
                                          <p:attrName>style.visibility</p:attrName>
                                        </p:attrNameLst>
                                      </p:cBhvr>
                                      <p:to>
                                        <p:strVal val="visible"/>
                                      </p:to>
                                    </p:set>
                                    <p:anim calcmode="lin" valueType="num">
                                      <p:cBhvr additive="base">
                                        <p:cTn id="39" dur="500" fill="hold"/>
                                        <p:tgtEl>
                                          <p:spTgt spid="62471"/>
                                        </p:tgtEl>
                                        <p:attrNameLst>
                                          <p:attrName>ppt_x</p:attrName>
                                        </p:attrNameLst>
                                      </p:cBhvr>
                                      <p:tavLst>
                                        <p:tav tm="0">
                                          <p:val>
                                            <p:strVal val="#ppt_x"/>
                                          </p:val>
                                        </p:tav>
                                        <p:tav tm="100000">
                                          <p:val>
                                            <p:strVal val="#ppt_x"/>
                                          </p:val>
                                        </p:tav>
                                      </p:tavLst>
                                    </p:anim>
                                    <p:anim calcmode="lin" valueType="num">
                                      <p:cBhvr additive="base">
                                        <p:cTn id="40"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2468"/>
                                        </p:tgtEl>
                                        <p:attrNameLst>
                                          <p:attrName>style.visibility</p:attrName>
                                        </p:attrNameLst>
                                      </p:cBhvr>
                                      <p:to>
                                        <p:strVal val="visible"/>
                                      </p:to>
                                    </p:set>
                                    <p:anim calcmode="lin" valueType="num">
                                      <p:cBhvr additive="base">
                                        <p:cTn id="45" dur="500" fill="hold"/>
                                        <p:tgtEl>
                                          <p:spTgt spid="62468"/>
                                        </p:tgtEl>
                                        <p:attrNameLst>
                                          <p:attrName>ppt_x</p:attrName>
                                        </p:attrNameLst>
                                      </p:cBhvr>
                                      <p:tavLst>
                                        <p:tav tm="0">
                                          <p:val>
                                            <p:strVal val="#ppt_x"/>
                                          </p:val>
                                        </p:tav>
                                        <p:tav tm="100000">
                                          <p:val>
                                            <p:strVal val="#ppt_x"/>
                                          </p:val>
                                        </p:tav>
                                      </p:tavLst>
                                    </p:anim>
                                    <p:anim calcmode="lin" valueType="num">
                                      <p:cBhvr additive="base">
                                        <p:cTn id="46" dur="500" fill="hold"/>
                                        <p:tgtEl>
                                          <p:spTgt spid="6246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2469"/>
                                        </p:tgtEl>
                                        <p:attrNameLst>
                                          <p:attrName>style.visibility</p:attrName>
                                        </p:attrNameLst>
                                      </p:cBhvr>
                                      <p:to>
                                        <p:strVal val="visible"/>
                                      </p:to>
                                    </p:set>
                                    <p:anim calcmode="lin" valueType="num">
                                      <p:cBhvr additive="base">
                                        <p:cTn id="49" dur="500" fill="hold"/>
                                        <p:tgtEl>
                                          <p:spTgt spid="62469"/>
                                        </p:tgtEl>
                                        <p:attrNameLst>
                                          <p:attrName>ppt_x</p:attrName>
                                        </p:attrNameLst>
                                      </p:cBhvr>
                                      <p:tavLst>
                                        <p:tav tm="0">
                                          <p:val>
                                            <p:strVal val="#ppt_x"/>
                                          </p:val>
                                        </p:tav>
                                        <p:tav tm="100000">
                                          <p:val>
                                            <p:strVal val="#ppt_x"/>
                                          </p:val>
                                        </p:tav>
                                      </p:tavLst>
                                    </p:anim>
                                    <p:anim calcmode="lin" valueType="num">
                                      <p:cBhvr additive="base">
                                        <p:cTn id="50" dur="500" fill="hold"/>
                                        <p:tgtEl>
                                          <p:spTgt spid="6246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2470"/>
                                        </p:tgtEl>
                                        <p:attrNameLst>
                                          <p:attrName>style.visibility</p:attrName>
                                        </p:attrNameLst>
                                      </p:cBhvr>
                                      <p:to>
                                        <p:strVal val="visible"/>
                                      </p:to>
                                    </p:set>
                                    <p:anim calcmode="lin" valueType="num">
                                      <p:cBhvr additive="base">
                                        <p:cTn id="53" dur="500" fill="hold"/>
                                        <p:tgtEl>
                                          <p:spTgt spid="62470"/>
                                        </p:tgtEl>
                                        <p:attrNameLst>
                                          <p:attrName>ppt_x</p:attrName>
                                        </p:attrNameLst>
                                      </p:cBhvr>
                                      <p:tavLst>
                                        <p:tav tm="0">
                                          <p:val>
                                            <p:strVal val="#ppt_x"/>
                                          </p:val>
                                        </p:tav>
                                        <p:tav tm="100000">
                                          <p:val>
                                            <p:strVal val="#ppt_x"/>
                                          </p:val>
                                        </p:tav>
                                      </p:tavLst>
                                    </p:anim>
                                    <p:anim calcmode="lin" valueType="num">
                                      <p:cBhvr additive="base">
                                        <p:cTn id="54"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3" grpId="0"/>
      <p:bldP spid="624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69B4ADE3-1405-4BB3-B203-9194EFE3BB8E}" type="datetime1">
              <a:rPr lang="en-US" smtClean="0"/>
              <a:pPr/>
              <a:t>12/4/2009</a:t>
            </a:fld>
            <a:endParaRPr lang="en-US" smtClean="0"/>
          </a:p>
        </p:txBody>
      </p:sp>
      <p:sp>
        <p:nvSpPr>
          <p:cNvPr id="20483" name="Slide Number Placeholder 5"/>
          <p:cNvSpPr>
            <a:spLocks noGrp="1"/>
          </p:cNvSpPr>
          <p:nvPr>
            <p:ph type="sldNum" sz="quarter" idx="12"/>
          </p:nvPr>
        </p:nvSpPr>
        <p:spPr>
          <a:noFill/>
        </p:spPr>
        <p:txBody>
          <a:bodyPr/>
          <a:lstStyle/>
          <a:p>
            <a:fld id="{42C46F2C-8E9F-4F09-9EF1-D80BCF03E2CE}" type="slidenum">
              <a:rPr lang="en-US" smtClean="0"/>
              <a:pPr/>
              <a:t>16</a:t>
            </a:fld>
            <a:endParaRPr lang="en-US" smtClean="0"/>
          </a:p>
        </p:txBody>
      </p:sp>
      <p:sp>
        <p:nvSpPr>
          <p:cNvPr id="20484" name="Rectangle 2"/>
          <p:cNvSpPr>
            <a:spLocks noGrp="1" noChangeArrowheads="1"/>
          </p:cNvSpPr>
          <p:nvPr>
            <p:ph type="title"/>
          </p:nvPr>
        </p:nvSpPr>
        <p:spPr/>
        <p:txBody>
          <a:bodyPr/>
          <a:lstStyle/>
          <a:p>
            <a:pPr eaLnBrk="1" hangingPunct="1"/>
            <a:endParaRPr lang="en-US" smtClean="0"/>
          </a:p>
        </p:txBody>
      </p:sp>
      <p:sp>
        <p:nvSpPr>
          <p:cNvPr id="20485" name="Rectangle 3"/>
          <p:cNvSpPr>
            <a:spLocks noGrp="1" noChangeArrowheads="1"/>
          </p:cNvSpPr>
          <p:nvPr>
            <p:ph type="body" idx="1"/>
          </p:nvPr>
        </p:nvSpPr>
        <p:spPr>
          <a:xfrm>
            <a:off x="457200" y="1295400"/>
            <a:ext cx="8229600" cy="4830763"/>
          </a:xfrm>
        </p:spPr>
        <p:txBody>
          <a:bodyPr/>
          <a:lstStyle/>
          <a:p>
            <a:pPr eaLnBrk="1" hangingPunct="1">
              <a:buFontTx/>
              <a:buNone/>
            </a:pPr>
            <a:r>
              <a:rPr lang="en-US" smtClean="0"/>
              <a:t>What Computing is Today</a:t>
            </a:r>
          </a:p>
        </p:txBody>
      </p:sp>
      <p:sp>
        <p:nvSpPr>
          <p:cNvPr id="64516" name="Text Box 4"/>
          <p:cNvSpPr txBox="1">
            <a:spLocks noChangeArrowheads="1"/>
          </p:cNvSpPr>
          <p:nvPr/>
        </p:nvSpPr>
        <p:spPr bwMode="auto">
          <a:xfrm>
            <a:off x="2819400" y="2000250"/>
            <a:ext cx="3251200"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Ubiquitous</a:t>
            </a:r>
            <a:r>
              <a:rPr lang="en-US" sz="2000" b="1">
                <a:solidFill>
                  <a:schemeClr val="folHlink"/>
                </a:solidFill>
                <a:latin typeface="Comic Sans MS" pitchFamily="66" charset="0"/>
              </a:rPr>
              <a:t> </a:t>
            </a:r>
            <a:r>
              <a:rPr lang="en-US" sz="2400">
                <a:solidFill>
                  <a:schemeClr val="folHlink"/>
                </a:solidFill>
                <a:latin typeface="Comic Sans MS" pitchFamily="66" charset="0"/>
              </a:rPr>
              <a:t>Computing</a:t>
            </a:r>
          </a:p>
        </p:txBody>
      </p:sp>
      <p:pic>
        <p:nvPicPr>
          <p:cNvPr id="64517" name="Picture 5" descr="house2-small"/>
          <p:cNvPicPr>
            <a:picLocks noChangeAspect="1" noChangeArrowheads="1"/>
          </p:cNvPicPr>
          <p:nvPr/>
        </p:nvPicPr>
        <p:blipFill>
          <a:blip r:embed="rId3" cstate="print"/>
          <a:srcRect/>
          <a:stretch>
            <a:fillRect/>
          </a:stretch>
        </p:blipFill>
        <p:spPr bwMode="auto">
          <a:xfrm>
            <a:off x="3276600" y="2533650"/>
            <a:ext cx="2057400" cy="1370013"/>
          </a:xfrm>
          <a:prstGeom prst="rect">
            <a:avLst/>
          </a:prstGeom>
          <a:noFill/>
          <a:ln w="38100">
            <a:solidFill>
              <a:schemeClr val="folHlink"/>
            </a:solidFill>
            <a:miter lim="800000"/>
            <a:headEnd/>
            <a:tailEnd/>
          </a:ln>
        </p:spPr>
      </p:pic>
      <p:pic>
        <p:nvPicPr>
          <p:cNvPr id="64518" name="Picture 6" descr="DSCN1405"/>
          <p:cNvPicPr>
            <a:picLocks noChangeAspect="1" noChangeArrowheads="1"/>
          </p:cNvPicPr>
          <p:nvPr/>
        </p:nvPicPr>
        <p:blipFill>
          <a:blip r:embed="rId4" cstate="print"/>
          <a:srcRect/>
          <a:stretch>
            <a:fillRect/>
          </a:stretch>
        </p:blipFill>
        <p:spPr bwMode="auto">
          <a:xfrm>
            <a:off x="304800" y="2076450"/>
            <a:ext cx="2286000" cy="1714500"/>
          </a:xfrm>
          <a:prstGeom prst="rect">
            <a:avLst/>
          </a:prstGeom>
          <a:noFill/>
          <a:ln w="9525">
            <a:noFill/>
            <a:miter lim="800000"/>
            <a:headEnd/>
            <a:tailEnd/>
          </a:ln>
        </p:spPr>
      </p:pic>
      <p:pic>
        <p:nvPicPr>
          <p:cNvPr id="64519" name="Picture 7" descr="dogs"/>
          <p:cNvPicPr>
            <a:picLocks noChangeAspect="1" noChangeArrowheads="1"/>
          </p:cNvPicPr>
          <p:nvPr/>
        </p:nvPicPr>
        <p:blipFill>
          <a:blip r:embed="rId5" cstate="print"/>
          <a:srcRect/>
          <a:stretch>
            <a:fillRect/>
          </a:stretch>
        </p:blipFill>
        <p:spPr bwMode="auto">
          <a:xfrm>
            <a:off x="304800" y="3752850"/>
            <a:ext cx="2425700" cy="1295400"/>
          </a:xfrm>
          <a:prstGeom prst="rect">
            <a:avLst/>
          </a:prstGeom>
          <a:noFill/>
          <a:ln w="9525">
            <a:noFill/>
            <a:miter lim="800000"/>
            <a:headEnd/>
            <a:tailEnd/>
          </a:ln>
        </p:spPr>
      </p:pic>
      <p:pic>
        <p:nvPicPr>
          <p:cNvPr id="64520" name="Picture 8" descr="newDogsGoal"/>
          <p:cNvPicPr>
            <a:picLocks noChangeAspect="1" noChangeArrowheads="1"/>
          </p:cNvPicPr>
          <p:nvPr/>
        </p:nvPicPr>
        <p:blipFill>
          <a:blip r:embed="rId6" cstate="print"/>
          <a:srcRect/>
          <a:stretch>
            <a:fillRect/>
          </a:stretch>
        </p:blipFill>
        <p:spPr bwMode="auto">
          <a:xfrm>
            <a:off x="304800" y="5041900"/>
            <a:ext cx="2362200" cy="1770063"/>
          </a:xfrm>
          <a:prstGeom prst="rect">
            <a:avLst/>
          </a:prstGeom>
          <a:noFill/>
          <a:ln w="9525">
            <a:noFill/>
            <a:miter lim="800000"/>
            <a:headEnd/>
            <a:tailEnd/>
          </a:ln>
        </p:spPr>
      </p:pic>
      <p:pic>
        <p:nvPicPr>
          <p:cNvPr id="64521" name="Picture 9" descr="VA9903"/>
          <p:cNvPicPr>
            <a:picLocks noChangeAspect="1" noChangeArrowheads="1"/>
          </p:cNvPicPr>
          <p:nvPr/>
        </p:nvPicPr>
        <p:blipFill>
          <a:blip r:embed="rId7" cstate="print"/>
          <a:srcRect/>
          <a:stretch>
            <a:fillRect/>
          </a:stretch>
        </p:blipFill>
        <p:spPr bwMode="auto">
          <a:xfrm>
            <a:off x="3200400" y="4514850"/>
            <a:ext cx="2470150" cy="1900238"/>
          </a:xfrm>
          <a:prstGeom prst="rect">
            <a:avLst/>
          </a:prstGeom>
          <a:noFill/>
          <a:ln w="9525">
            <a:noFill/>
            <a:miter lim="800000"/>
            <a:headEnd/>
            <a:tailEnd/>
          </a:ln>
        </p:spPr>
      </p:pic>
      <p:sp>
        <p:nvSpPr>
          <p:cNvPr id="64522" name="Text Box 10"/>
          <p:cNvSpPr txBox="1">
            <a:spLocks noChangeArrowheads="1"/>
          </p:cNvSpPr>
          <p:nvPr/>
        </p:nvSpPr>
        <p:spPr bwMode="auto">
          <a:xfrm>
            <a:off x="3048000" y="6400800"/>
            <a:ext cx="4313238"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High Performance Simulation</a:t>
            </a:r>
          </a:p>
        </p:txBody>
      </p:sp>
      <p:pic>
        <p:nvPicPr>
          <p:cNvPr id="64523" name="Picture 11" descr="06"/>
          <p:cNvPicPr>
            <a:picLocks noChangeAspect="1" noChangeArrowheads="1"/>
          </p:cNvPicPr>
          <p:nvPr/>
        </p:nvPicPr>
        <p:blipFill>
          <a:blip r:embed="rId8" cstate="print"/>
          <a:srcRect/>
          <a:stretch>
            <a:fillRect/>
          </a:stretch>
        </p:blipFill>
        <p:spPr bwMode="auto">
          <a:xfrm>
            <a:off x="5943600" y="4157663"/>
            <a:ext cx="2743200" cy="2219325"/>
          </a:xfrm>
          <a:prstGeom prst="rect">
            <a:avLst/>
          </a:prstGeom>
          <a:noFill/>
          <a:ln w="9525">
            <a:noFill/>
            <a:miter lim="800000"/>
            <a:headEnd/>
            <a:tailEnd/>
          </a:ln>
        </p:spPr>
      </p:pic>
      <p:sp>
        <p:nvSpPr>
          <p:cNvPr id="64524" name="Text Box 12"/>
          <p:cNvSpPr txBox="1">
            <a:spLocks noChangeArrowheads="1"/>
          </p:cNvSpPr>
          <p:nvPr/>
        </p:nvSpPr>
        <p:spPr bwMode="auto">
          <a:xfrm>
            <a:off x="5562600" y="3752850"/>
            <a:ext cx="3232150" cy="457200"/>
          </a:xfrm>
          <a:prstGeom prst="rect">
            <a:avLst/>
          </a:prstGeom>
          <a:noFill/>
          <a:ln w="9525">
            <a:noFill/>
            <a:miter lim="800000"/>
            <a:headEnd/>
            <a:tailEnd/>
          </a:ln>
        </p:spPr>
        <p:txBody>
          <a:bodyPr wrap="none">
            <a:spAutoFit/>
          </a:bodyPr>
          <a:lstStyle/>
          <a:p>
            <a:pPr eaLnBrk="0" hangingPunct="0"/>
            <a:r>
              <a:rPr lang="en-US" sz="2400">
                <a:solidFill>
                  <a:schemeClr val="folHlink"/>
                </a:solidFill>
                <a:latin typeface="Comic Sans MS" pitchFamily="66" charset="0"/>
              </a:rPr>
              <a:t>Information Security</a:t>
            </a:r>
          </a:p>
        </p:txBody>
      </p:sp>
      <p:pic>
        <p:nvPicPr>
          <p:cNvPr id="64525" name="Picture 13" descr="images_hp"/>
          <p:cNvPicPr>
            <a:picLocks noChangeAspect="1" noChangeArrowheads="1"/>
          </p:cNvPicPr>
          <p:nvPr/>
        </p:nvPicPr>
        <p:blipFill>
          <a:blip r:embed="rId9" cstate="print"/>
          <a:srcRect/>
          <a:stretch>
            <a:fillRect/>
          </a:stretch>
        </p:blipFill>
        <p:spPr bwMode="auto">
          <a:xfrm>
            <a:off x="6248400" y="2552700"/>
            <a:ext cx="2628900" cy="1047750"/>
          </a:xfrm>
          <a:prstGeom prst="rect">
            <a:avLst/>
          </a:prstGeom>
          <a:noFill/>
          <a:ln w="9525">
            <a:noFill/>
            <a:miter lim="800000"/>
            <a:headEnd/>
            <a:tailEnd/>
          </a:ln>
        </p:spPr>
      </p:pic>
      <p:sp>
        <p:nvSpPr>
          <p:cNvPr id="64526" name="Text Box 14"/>
          <p:cNvSpPr txBox="1">
            <a:spLocks noChangeArrowheads="1"/>
          </p:cNvSpPr>
          <p:nvPr/>
        </p:nvSpPr>
        <p:spPr bwMode="auto">
          <a:xfrm>
            <a:off x="6902450" y="2076450"/>
            <a:ext cx="1657350" cy="457200"/>
          </a:xfrm>
          <a:prstGeom prst="rect">
            <a:avLst/>
          </a:prstGeom>
          <a:noFill/>
          <a:ln w="9525">
            <a:noFill/>
            <a:miter lim="800000"/>
            <a:headEnd/>
            <a:tailEnd/>
          </a:ln>
        </p:spPr>
        <p:txBody>
          <a:bodyPr wrap="none">
            <a:spAutoFit/>
          </a:bodyPr>
          <a:lstStyle/>
          <a:p>
            <a:pPr algn="r" eaLnBrk="0" hangingPunct="0"/>
            <a:r>
              <a:rPr lang="en-US" sz="2400">
                <a:solidFill>
                  <a:schemeClr val="folHlink"/>
                </a:solidFill>
                <a:latin typeface="Comic Sans MS" pitchFamily="66" charset="0"/>
              </a:rPr>
              <a:t>Databases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ppt_x"/>
                                          </p:val>
                                        </p:tav>
                                        <p:tav tm="100000">
                                          <p:val>
                                            <p:strVal val="#ppt_x"/>
                                          </p:val>
                                        </p:tav>
                                      </p:tavLst>
                                    </p:anim>
                                    <p:anim calcmode="lin" valueType="num">
                                      <p:cBhvr additive="base">
                                        <p:cTn id="8" dur="500" fill="hold"/>
                                        <p:tgtEl>
                                          <p:spTgt spid="645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517"/>
                                        </p:tgtEl>
                                        <p:attrNameLst>
                                          <p:attrName>style.visibility</p:attrName>
                                        </p:attrNameLst>
                                      </p:cBhvr>
                                      <p:to>
                                        <p:strVal val="visible"/>
                                      </p:to>
                                    </p:set>
                                    <p:anim calcmode="lin" valueType="num">
                                      <p:cBhvr additive="base">
                                        <p:cTn id="11" dur="500" fill="hold"/>
                                        <p:tgtEl>
                                          <p:spTgt spid="64517"/>
                                        </p:tgtEl>
                                        <p:attrNameLst>
                                          <p:attrName>ppt_x</p:attrName>
                                        </p:attrNameLst>
                                      </p:cBhvr>
                                      <p:tavLst>
                                        <p:tav tm="0">
                                          <p:val>
                                            <p:strVal val="#ppt_x"/>
                                          </p:val>
                                        </p:tav>
                                        <p:tav tm="100000">
                                          <p:val>
                                            <p:strVal val="#ppt_x"/>
                                          </p:val>
                                        </p:tav>
                                      </p:tavLst>
                                    </p:anim>
                                    <p:anim calcmode="lin" valueType="num">
                                      <p:cBhvr additive="base">
                                        <p:cTn id="12"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4521"/>
                                        </p:tgtEl>
                                        <p:attrNameLst>
                                          <p:attrName>style.visibility</p:attrName>
                                        </p:attrNameLst>
                                      </p:cBhvr>
                                      <p:to>
                                        <p:strVal val="visible"/>
                                      </p:to>
                                    </p:set>
                                    <p:anim calcmode="lin" valueType="num">
                                      <p:cBhvr additive="base">
                                        <p:cTn id="17" dur="500" fill="hold"/>
                                        <p:tgtEl>
                                          <p:spTgt spid="64521"/>
                                        </p:tgtEl>
                                        <p:attrNameLst>
                                          <p:attrName>ppt_x</p:attrName>
                                        </p:attrNameLst>
                                      </p:cBhvr>
                                      <p:tavLst>
                                        <p:tav tm="0">
                                          <p:val>
                                            <p:strVal val="#ppt_x"/>
                                          </p:val>
                                        </p:tav>
                                        <p:tav tm="100000">
                                          <p:val>
                                            <p:strVal val="#ppt_x"/>
                                          </p:val>
                                        </p:tav>
                                      </p:tavLst>
                                    </p:anim>
                                    <p:anim calcmode="lin" valueType="num">
                                      <p:cBhvr additive="base">
                                        <p:cTn id="18" dur="500" fill="hold"/>
                                        <p:tgtEl>
                                          <p:spTgt spid="645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522"/>
                                        </p:tgtEl>
                                        <p:attrNameLst>
                                          <p:attrName>style.visibility</p:attrName>
                                        </p:attrNameLst>
                                      </p:cBhvr>
                                      <p:to>
                                        <p:strVal val="visible"/>
                                      </p:to>
                                    </p:set>
                                    <p:anim calcmode="lin" valueType="num">
                                      <p:cBhvr additive="base">
                                        <p:cTn id="21" dur="500" fill="hold"/>
                                        <p:tgtEl>
                                          <p:spTgt spid="64522"/>
                                        </p:tgtEl>
                                        <p:attrNameLst>
                                          <p:attrName>ppt_x</p:attrName>
                                        </p:attrNameLst>
                                      </p:cBhvr>
                                      <p:tavLst>
                                        <p:tav tm="0">
                                          <p:val>
                                            <p:strVal val="#ppt_x"/>
                                          </p:val>
                                        </p:tav>
                                        <p:tav tm="100000">
                                          <p:val>
                                            <p:strVal val="#ppt_x"/>
                                          </p:val>
                                        </p:tav>
                                      </p:tavLst>
                                    </p:anim>
                                    <p:anim calcmode="lin" valueType="num">
                                      <p:cBhvr additive="base">
                                        <p:cTn id="22" dur="500" fill="hold"/>
                                        <p:tgtEl>
                                          <p:spTgt spid="645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4526"/>
                                        </p:tgtEl>
                                        <p:attrNameLst>
                                          <p:attrName>style.visibility</p:attrName>
                                        </p:attrNameLst>
                                      </p:cBhvr>
                                      <p:to>
                                        <p:strVal val="visible"/>
                                      </p:to>
                                    </p:set>
                                    <p:anim calcmode="lin" valueType="num">
                                      <p:cBhvr additive="base">
                                        <p:cTn id="27" dur="500" fill="hold"/>
                                        <p:tgtEl>
                                          <p:spTgt spid="64526"/>
                                        </p:tgtEl>
                                        <p:attrNameLst>
                                          <p:attrName>ppt_x</p:attrName>
                                        </p:attrNameLst>
                                      </p:cBhvr>
                                      <p:tavLst>
                                        <p:tav tm="0">
                                          <p:val>
                                            <p:strVal val="#ppt_x"/>
                                          </p:val>
                                        </p:tav>
                                        <p:tav tm="100000">
                                          <p:val>
                                            <p:strVal val="#ppt_x"/>
                                          </p:val>
                                        </p:tav>
                                      </p:tavLst>
                                    </p:anim>
                                    <p:anim calcmode="lin" valueType="num">
                                      <p:cBhvr additive="base">
                                        <p:cTn id="28" dur="500" fill="hold"/>
                                        <p:tgtEl>
                                          <p:spTgt spid="645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4525"/>
                                        </p:tgtEl>
                                        <p:attrNameLst>
                                          <p:attrName>style.visibility</p:attrName>
                                        </p:attrNameLst>
                                      </p:cBhvr>
                                      <p:to>
                                        <p:strVal val="visible"/>
                                      </p:to>
                                    </p:set>
                                    <p:anim calcmode="lin" valueType="num">
                                      <p:cBhvr additive="base">
                                        <p:cTn id="31" dur="500" fill="hold"/>
                                        <p:tgtEl>
                                          <p:spTgt spid="64525"/>
                                        </p:tgtEl>
                                        <p:attrNameLst>
                                          <p:attrName>ppt_x</p:attrName>
                                        </p:attrNameLst>
                                      </p:cBhvr>
                                      <p:tavLst>
                                        <p:tav tm="0">
                                          <p:val>
                                            <p:strVal val="#ppt_x"/>
                                          </p:val>
                                        </p:tav>
                                        <p:tav tm="100000">
                                          <p:val>
                                            <p:strVal val="#ppt_x"/>
                                          </p:val>
                                        </p:tav>
                                      </p:tavLst>
                                    </p:anim>
                                    <p:anim calcmode="lin" valueType="num">
                                      <p:cBhvr additive="base">
                                        <p:cTn id="32"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524"/>
                                        </p:tgtEl>
                                        <p:attrNameLst>
                                          <p:attrName>style.visibility</p:attrName>
                                        </p:attrNameLst>
                                      </p:cBhvr>
                                      <p:to>
                                        <p:strVal val="visible"/>
                                      </p:to>
                                    </p:set>
                                    <p:anim calcmode="lin" valueType="num">
                                      <p:cBhvr additive="base">
                                        <p:cTn id="37" dur="500" fill="hold"/>
                                        <p:tgtEl>
                                          <p:spTgt spid="64524"/>
                                        </p:tgtEl>
                                        <p:attrNameLst>
                                          <p:attrName>ppt_x</p:attrName>
                                        </p:attrNameLst>
                                      </p:cBhvr>
                                      <p:tavLst>
                                        <p:tav tm="0">
                                          <p:val>
                                            <p:strVal val="#ppt_x"/>
                                          </p:val>
                                        </p:tav>
                                        <p:tav tm="100000">
                                          <p:val>
                                            <p:strVal val="#ppt_x"/>
                                          </p:val>
                                        </p:tav>
                                      </p:tavLst>
                                    </p:anim>
                                    <p:anim calcmode="lin" valueType="num">
                                      <p:cBhvr additive="base">
                                        <p:cTn id="38" dur="500" fill="hold"/>
                                        <p:tgtEl>
                                          <p:spTgt spid="6452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4523"/>
                                        </p:tgtEl>
                                        <p:attrNameLst>
                                          <p:attrName>style.visibility</p:attrName>
                                        </p:attrNameLst>
                                      </p:cBhvr>
                                      <p:to>
                                        <p:strVal val="visible"/>
                                      </p:to>
                                    </p:set>
                                    <p:anim calcmode="lin" valueType="num">
                                      <p:cBhvr additive="base">
                                        <p:cTn id="41" dur="500" fill="hold"/>
                                        <p:tgtEl>
                                          <p:spTgt spid="64523"/>
                                        </p:tgtEl>
                                        <p:attrNameLst>
                                          <p:attrName>ppt_x</p:attrName>
                                        </p:attrNameLst>
                                      </p:cBhvr>
                                      <p:tavLst>
                                        <p:tav tm="0">
                                          <p:val>
                                            <p:strVal val="#ppt_x"/>
                                          </p:val>
                                        </p:tav>
                                        <p:tav tm="100000">
                                          <p:val>
                                            <p:strVal val="#ppt_x"/>
                                          </p:val>
                                        </p:tav>
                                      </p:tavLst>
                                    </p:anim>
                                    <p:anim calcmode="lin" valueType="num">
                                      <p:cBhvr additive="base">
                                        <p:cTn id="42" dur="500" fill="hold"/>
                                        <p:tgtEl>
                                          <p:spTgt spid="645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4518"/>
                                        </p:tgtEl>
                                        <p:attrNameLst>
                                          <p:attrName>style.visibility</p:attrName>
                                        </p:attrNameLst>
                                      </p:cBhvr>
                                      <p:to>
                                        <p:strVal val="visible"/>
                                      </p:to>
                                    </p:set>
                                    <p:anim calcmode="lin" valueType="num">
                                      <p:cBhvr additive="base">
                                        <p:cTn id="45" dur="500" fill="hold"/>
                                        <p:tgtEl>
                                          <p:spTgt spid="64518"/>
                                        </p:tgtEl>
                                        <p:attrNameLst>
                                          <p:attrName>ppt_x</p:attrName>
                                        </p:attrNameLst>
                                      </p:cBhvr>
                                      <p:tavLst>
                                        <p:tav tm="0">
                                          <p:val>
                                            <p:strVal val="#ppt_x"/>
                                          </p:val>
                                        </p:tav>
                                        <p:tav tm="100000">
                                          <p:val>
                                            <p:strVal val="#ppt_x"/>
                                          </p:val>
                                        </p:tav>
                                      </p:tavLst>
                                    </p:anim>
                                    <p:anim calcmode="lin" valueType="num">
                                      <p:cBhvr additive="base">
                                        <p:cTn id="46" dur="500" fill="hold"/>
                                        <p:tgtEl>
                                          <p:spTgt spid="645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4519"/>
                                        </p:tgtEl>
                                        <p:attrNameLst>
                                          <p:attrName>style.visibility</p:attrName>
                                        </p:attrNameLst>
                                      </p:cBhvr>
                                      <p:to>
                                        <p:strVal val="visible"/>
                                      </p:to>
                                    </p:set>
                                    <p:anim calcmode="lin" valueType="num">
                                      <p:cBhvr additive="base">
                                        <p:cTn id="49" dur="500" fill="hold"/>
                                        <p:tgtEl>
                                          <p:spTgt spid="64519"/>
                                        </p:tgtEl>
                                        <p:attrNameLst>
                                          <p:attrName>ppt_x</p:attrName>
                                        </p:attrNameLst>
                                      </p:cBhvr>
                                      <p:tavLst>
                                        <p:tav tm="0">
                                          <p:val>
                                            <p:strVal val="#ppt_x"/>
                                          </p:val>
                                        </p:tav>
                                        <p:tav tm="100000">
                                          <p:val>
                                            <p:strVal val="#ppt_x"/>
                                          </p:val>
                                        </p:tav>
                                      </p:tavLst>
                                    </p:anim>
                                    <p:anim calcmode="lin" valueType="num">
                                      <p:cBhvr additive="base">
                                        <p:cTn id="50" dur="500" fill="hold"/>
                                        <p:tgtEl>
                                          <p:spTgt spid="645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4520"/>
                                        </p:tgtEl>
                                        <p:attrNameLst>
                                          <p:attrName>style.visibility</p:attrName>
                                        </p:attrNameLst>
                                      </p:cBhvr>
                                      <p:to>
                                        <p:strVal val="visible"/>
                                      </p:to>
                                    </p:set>
                                    <p:anim calcmode="lin" valueType="num">
                                      <p:cBhvr additive="base">
                                        <p:cTn id="53" dur="500" fill="hold"/>
                                        <p:tgtEl>
                                          <p:spTgt spid="64520"/>
                                        </p:tgtEl>
                                        <p:attrNameLst>
                                          <p:attrName>ppt_x</p:attrName>
                                        </p:attrNameLst>
                                      </p:cBhvr>
                                      <p:tavLst>
                                        <p:tav tm="0">
                                          <p:val>
                                            <p:strVal val="#ppt_x"/>
                                          </p:val>
                                        </p:tav>
                                        <p:tav tm="100000">
                                          <p:val>
                                            <p:strVal val="#ppt_x"/>
                                          </p:val>
                                        </p:tav>
                                      </p:tavLst>
                                    </p:anim>
                                    <p:anim calcmode="lin" valueType="num">
                                      <p:cBhvr additive="base">
                                        <p:cTn id="54"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22" grpId="0"/>
      <p:bldP spid="64524" grpId="0"/>
      <p:bldP spid="645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C55D2F7A-C471-4DF3-84F3-F3F38699AE27}" type="datetime1">
              <a:rPr lang="en-US" smtClean="0"/>
              <a:pPr/>
              <a:t>12/4/2009</a:t>
            </a:fld>
            <a:endParaRPr lang="en-US" smtClean="0"/>
          </a:p>
        </p:txBody>
      </p:sp>
      <p:sp>
        <p:nvSpPr>
          <p:cNvPr id="21507" name="Slide Number Placeholder 5"/>
          <p:cNvSpPr>
            <a:spLocks noGrp="1"/>
          </p:cNvSpPr>
          <p:nvPr>
            <p:ph type="sldNum" sz="quarter" idx="12"/>
          </p:nvPr>
        </p:nvSpPr>
        <p:spPr>
          <a:noFill/>
        </p:spPr>
        <p:txBody>
          <a:bodyPr/>
          <a:lstStyle/>
          <a:p>
            <a:fld id="{F6017C2B-EFE4-4C51-8289-023D848DC850}" type="slidenum">
              <a:rPr lang="en-US" smtClean="0"/>
              <a:pPr/>
              <a:t>17</a:t>
            </a:fld>
            <a:endParaRPr lang="en-US" smtClean="0"/>
          </a:p>
        </p:txBody>
      </p:sp>
      <p:sp>
        <p:nvSpPr>
          <p:cNvPr id="21508" name="Rectangle 2"/>
          <p:cNvSpPr>
            <a:spLocks noGrp="1" noChangeArrowheads="1"/>
          </p:cNvSpPr>
          <p:nvPr>
            <p:ph type="title"/>
          </p:nvPr>
        </p:nvSpPr>
        <p:spPr/>
        <p:txBody>
          <a:bodyPr/>
          <a:lstStyle/>
          <a:p>
            <a:pPr eaLnBrk="1" hangingPunct="1"/>
            <a:endParaRPr lang="en-US" smtClean="0"/>
          </a:p>
        </p:txBody>
      </p:sp>
      <p:sp>
        <p:nvSpPr>
          <p:cNvPr id="21509" name="Rectangle 3"/>
          <p:cNvSpPr>
            <a:spLocks noGrp="1" noChangeArrowheads="1"/>
          </p:cNvSpPr>
          <p:nvPr>
            <p:ph type="body" idx="1"/>
          </p:nvPr>
        </p:nvSpPr>
        <p:spPr>
          <a:xfrm>
            <a:off x="457200" y="1524000"/>
            <a:ext cx="8229600" cy="4602163"/>
          </a:xfrm>
        </p:spPr>
        <p:txBody>
          <a:bodyPr/>
          <a:lstStyle/>
          <a:p>
            <a:pPr algn="ctr" eaLnBrk="1" hangingPunct="1">
              <a:buFontTx/>
              <a:buNone/>
            </a:pPr>
            <a:r>
              <a:rPr lang="en-US" sz="3600" smtClean="0"/>
              <a:t>The PC of tomorrow </a:t>
            </a:r>
          </a:p>
          <a:p>
            <a:pPr eaLnBrk="1" hangingPunct="1">
              <a:buFontTx/>
              <a:buNone/>
            </a:pPr>
            <a:r>
              <a:rPr lang="en-US" sz="2400" smtClean="0"/>
              <a:t>Video:</a:t>
            </a:r>
          </a:p>
          <a:p>
            <a:pPr eaLnBrk="1" hangingPunct="1"/>
            <a:r>
              <a:rPr lang="en-US" sz="2400" smtClean="0"/>
              <a:t>Microsoft Surface: </a:t>
            </a:r>
            <a:r>
              <a:rPr lang="en-US" sz="2000" smtClean="0">
                <a:hlinkClick r:id="rId3"/>
              </a:rPr>
              <a:t>http://www.microsoft.com/surface/</a:t>
            </a:r>
            <a:r>
              <a:rPr lang="en-US" sz="2400" smtClean="0"/>
              <a:t/>
            </a:r>
            <a:br>
              <a:rPr lang="en-US" sz="2400" smtClean="0"/>
            </a:br>
            <a:r>
              <a:rPr lang="en-US" sz="2000" smtClean="0"/>
              <a:t>MIT Media Lab's "Sixth Sense“:</a:t>
            </a:r>
            <a:r>
              <a:rPr lang="en-US" sz="1600" smtClean="0"/>
              <a:t/>
            </a:r>
            <a:br>
              <a:rPr lang="en-US" sz="1600" smtClean="0"/>
            </a:br>
            <a:r>
              <a:rPr lang="en-US" sz="1800" smtClean="0">
                <a:hlinkClick r:id="rId4"/>
              </a:rPr>
              <a:t>http://video.computerworld.com/services/player/bcpid1351827287?bctid=14706015001</a:t>
            </a:r>
            <a:endParaRPr lang="en-US" sz="2400" smtClean="0"/>
          </a:p>
        </p:txBody>
      </p:sp>
      <p:pic>
        <p:nvPicPr>
          <p:cNvPr id="21510" name="Picture 2"/>
          <p:cNvPicPr>
            <a:picLocks noChangeAspect="1" noChangeArrowheads="1"/>
          </p:cNvPicPr>
          <p:nvPr/>
        </p:nvPicPr>
        <p:blipFill>
          <a:blip r:embed="rId5" cstate="print"/>
          <a:srcRect/>
          <a:stretch>
            <a:fillRect/>
          </a:stretch>
        </p:blipFill>
        <p:spPr bwMode="auto">
          <a:xfrm>
            <a:off x="990600" y="4495800"/>
            <a:ext cx="3119438" cy="1752600"/>
          </a:xfrm>
          <a:prstGeom prst="rect">
            <a:avLst/>
          </a:prstGeom>
          <a:noFill/>
          <a:ln w="9525">
            <a:noFill/>
            <a:miter lim="800000"/>
            <a:headEnd/>
            <a:tailEnd/>
          </a:ln>
        </p:spPr>
      </p:pic>
      <p:pic>
        <p:nvPicPr>
          <p:cNvPr id="21511" name="Picture 3"/>
          <p:cNvPicPr>
            <a:picLocks noChangeAspect="1" noChangeArrowheads="1"/>
          </p:cNvPicPr>
          <p:nvPr/>
        </p:nvPicPr>
        <p:blipFill>
          <a:blip r:embed="rId6" cstate="print"/>
          <a:srcRect/>
          <a:stretch>
            <a:fillRect/>
          </a:stretch>
        </p:blipFill>
        <p:spPr bwMode="auto">
          <a:xfrm>
            <a:off x="4419600" y="4419600"/>
            <a:ext cx="3124200" cy="175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90D174E1-A936-440B-8C6C-C9B3E3F57D8F}" type="datetime1">
              <a:rPr lang="en-US" smtClean="0"/>
              <a:pPr/>
              <a:t>12/4/2009</a:t>
            </a:fld>
            <a:endParaRPr lang="en-US" smtClean="0"/>
          </a:p>
        </p:txBody>
      </p:sp>
      <p:sp>
        <p:nvSpPr>
          <p:cNvPr id="22531" name="Slide Number Placeholder 5"/>
          <p:cNvSpPr>
            <a:spLocks noGrp="1"/>
          </p:cNvSpPr>
          <p:nvPr>
            <p:ph type="sldNum" sz="quarter" idx="12"/>
          </p:nvPr>
        </p:nvSpPr>
        <p:spPr>
          <a:noFill/>
        </p:spPr>
        <p:txBody>
          <a:bodyPr/>
          <a:lstStyle/>
          <a:p>
            <a:fld id="{C708DB1F-B79C-4F0D-9B00-829D6D290EEB}" type="slidenum">
              <a:rPr lang="en-US" smtClean="0"/>
              <a:pPr/>
              <a:t>18</a:t>
            </a:fld>
            <a:endParaRPr lang="en-US" smtClean="0"/>
          </a:p>
        </p:txBody>
      </p:sp>
      <p:sp>
        <p:nvSpPr>
          <p:cNvPr id="22532" name="Rectangle 3"/>
          <p:cNvSpPr>
            <a:spLocks noGrp="1" noChangeArrowheads="1"/>
          </p:cNvSpPr>
          <p:nvPr>
            <p:ph type="body" idx="1"/>
          </p:nvPr>
        </p:nvSpPr>
        <p:spPr>
          <a:xfrm>
            <a:off x="457200" y="1371600"/>
            <a:ext cx="8229600" cy="4953000"/>
          </a:xfrm>
        </p:spPr>
        <p:txBody>
          <a:bodyPr/>
          <a:lstStyle/>
          <a:p>
            <a:pPr eaLnBrk="1" hangingPunct="1"/>
            <a:r>
              <a:rPr lang="en-US" sz="2800" b="1" smtClean="0"/>
              <a:t>Bachelor of Science in Computer Science</a:t>
            </a:r>
          </a:p>
          <a:p>
            <a:pPr lvl="1" eaLnBrk="1" hangingPunct="1"/>
            <a:r>
              <a:rPr lang="en-US" sz="2400" b="1" smtClean="0"/>
              <a:t>Systems</a:t>
            </a:r>
          </a:p>
          <a:p>
            <a:pPr lvl="2" eaLnBrk="1" hangingPunct="1"/>
            <a:r>
              <a:rPr lang="en-US" sz="2000" smtClean="0"/>
              <a:t>designed for students who plan on continuing to a graduate program in Computer Science or who want a more traditional and theoretical degree </a:t>
            </a:r>
          </a:p>
          <a:p>
            <a:pPr lvl="1" eaLnBrk="1" hangingPunct="1"/>
            <a:r>
              <a:rPr lang="en-US" sz="2400" b="1" smtClean="0"/>
              <a:t>Applied</a:t>
            </a:r>
          </a:p>
          <a:p>
            <a:pPr lvl="2" eaLnBrk="1" hangingPunct="1"/>
            <a:r>
              <a:rPr lang="en-US" sz="2000" smtClean="0"/>
              <a:t>less theoretical with a focus on mainframe programming and web programming</a:t>
            </a:r>
          </a:p>
          <a:p>
            <a:pPr lvl="1" eaLnBrk="1" hangingPunct="1"/>
            <a:r>
              <a:rPr lang="en-US" sz="2400" b="1" smtClean="0"/>
              <a:t>Games</a:t>
            </a:r>
          </a:p>
          <a:p>
            <a:pPr lvl="2" eaLnBrk="1" hangingPunct="1"/>
            <a:r>
              <a:rPr lang="en-US" sz="2000" smtClean="0"/>
              <a:t>designed for students who plan on continuing to a graduate program in Computer Science or who want to work in the gaming industry</a:t>
            </a:r>
          </a:p>
          <a:p>
            <a:pPr eaLnBrk="1" hangingPunct="1"/>
            <a:r>
              <a:rPr lang="en-US" sz="2800" smtClean="0"/>
              <a:t>Minor Computer Science (</a:t>
            </a:r>
            <a:r>
              <a:rPr lang="en-US" sz="2000" smtClean="0"/>
              <a:t>18 semester hours</a:t>
            </a:r>
            <a:r>
              <a:rPr lang="en-US" sz="2800" smtClean="0"/>
              <a:t>)</a:t>
            </a:r>
          </a:p>
        </p:txBody>
      </p:sp>
      <p:sp>
        <p:nvSpPr>
          <p:cNvPr id="22533" name="Rectangle 4"/>
          <p:cNvSpPr>
            <a:spLocks noChangeArrowheads="1"/>
          </p:cNvSpPr>
          <p:nvPr/>
        </p:nvSpPr>
        <p:spPr bwMode="auto">
          <a:xfrm>
            <a:off x="1676400" y="6491288"/>
            <a:ext cx="5410200" cy="366712"/>
          </a:xfrm>
          <a:prstGeom prst="rect">
            <a:avLst/>
          </a:prstGeom>
          <a:noFill/>
          <a:ln w="9525">
            <a:noFill/>
            <a:miter lim="800000"/>
            <a:headEnd/>
            <a:tailEnd/>
          </a:ln>
        </p:spPr>
        <p:txBody>
          <a:bodyPr>
            <a:spAutoFit/>
          </a:bodyPr>
          <a:lstStyle/>
          <a:p>
            <a:r>
              <a:rPr lang="en-US">
                <a:solidFill>
                  <a:schemeClr val="accent2"/>
                </a:solidFill>
              </a:rPr>
              <a:t>Academic Programs in Computer Science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xfrm>
            <a:off x="3124200" y="6245225"/>
            <a:ext cx="2895600" cy="476250"/>
          </a:xfrm>
          <a:noFill/>
        </p:spPr>
        <p:txBody>
          <a:bodyPr/>
          <a:lstStyle/>
          <a:p>
            <a:pPr algn="ctr"/>
            <a:fld id="{C262D73C-07A8-4A07-9D11-BF74E3ABF3A6}" type="slidenum">
              <a:rPr lang="en-US" smtClean="0"/>
              <a:pPr algn="ctr"/>
              <a:t>19</a:t>
            </a:fld>
            <a:endParaRPr lang="en-US" smtClean="0"/>
          </a:p>
        </p:txBody>
      </p:sp>
      <p:sp>
        <p:nvSpPr>
          <p:cNvPr id="23555" name="Footer Placeholder 5"/>
          <p:cNvSpPr>
            <a:spLocks noGrp="1"/>
          </p:cNvSpPr>
          <p:nvPr>
            <p:ph type="ftr" sz="quarter" idx="11"/>
          </p:nvPr>
        </p:nvSpPr>
        <p:spPr>
          <a:xfrm>
            <a:off x="6553200" y="6245225"/>
            <a:ext cx="1828800" cy="476250"/>
          </a:xfrm>
          <a:noFill/>
        </p:spPr>
        <p:txBody>
          <a:bodyPr/>
          <a:lstStyle/>
          <a:p>
            <a:pPr algn="r"/>
            <a:r>
              <a:rPr lang="en-US" smtClean="0"/>
              <a:t>TSYS Department of Computer Science</a:t>
            </a:r>
          </a:p>
        </p:txBody>
      </p:sp>
      <p:sp>
        <p:nvSpPr>
          <p:cNvPr id="23556" name="Rectangle 2"/>
          <p:cNvSpPr>
            <a:spLocks noGrp="1" noRot="1" noChangeArrowheads="1"/>
          </p:cNvSpPr>
          <p:nvPr>
            <p:ph type="title"/>
          </p:nvPr>
        </p:nvSpPr>
        <p:spPr>
          <a:xfrm>
            <a:off x="457200" y="274638"/>
            <a:ext cx="8229600" cy="868362"/>
          </a:xfrm>
        </p:spPr>
        <p:txBody>
          <a:bodyPr/>
          <a:lstStyle/>
          <a:p>
            <a:pPr eaLnBrk="1" hangingPunct="1"/>
            <a:endParaRPr lang="en-US" sz="4000" smtClean="0">
              <a:solidFill>
                <a:srgbClr val="FFFF00"/>
              </a:solidFill>
            </a:endParaRPr>
          </a:p>
        </p:txBody>
      </p:sp>
      <p:sp>
        <p:nvSpPr>
          <p:cNvPr id="23557" name="Rectangle 3"/>
          <p:cNvSpPr>
            <a:spLocks noGrp="1" noChangeArrowheads="1"/>
          </p:cNvSpPr>
          <p:nvPr>
            <p:ph type="body" idx="1"/>
          </p:nvPr>
        </p:nvSpPr>
        <p:spPr>
          <a:xfrm>
            <a:off x="457200" y="1447800"/>
            <a:ext cx="8229600" cy="4724400"/>
          </a:xfrm>
        </p:spPr>
        <p:txBody>
          <a:bodyPr/>
          <a:lstStyle/>
          <a:p>
            <a:pPr eaLnBrk="1" hangingPunct="1">
              <a:lnSpc>
                <a:spcPct val="90000"/>
              </a:lnSpc>
            </a:pPr>
            <a:r>
              <a:rPr lang="en-US" sz="2800" b="1" smtClean="0">
                <a:solidFill>
                  <a:srgbClr val="FFC000"/>
                </a:solidFill>
              </a:rPr>
              <a:t>Bachelor of Science in Information Technology</a:t>
            </a:r>
          </a:p>
          <a:p>
            <a:pPr lvl="1" eaLnBrk="1" hangingPunct="1">
              <a:lnSpc>
                <a:spcPct val="90000"/>
              </a:lnSpc>
            </a:pPr>
            <a:r>
              <a:rPr lang="en-US" sz="2400" smtClean="0"/>
              <a:t>provides students with a combination of knowledge, hands–on experience, and application of theory. </a:t>
            </a:r>
          </a:p>
          <a:p>
            <a:pPr lvl="1" eaLnBrk="1" hangingPunct="1">
              <a:lnSpc>
                <a:spcPct val="90000"/>
              </a:lnSpc>
            </a:pPr>
            <a:r>
              <a:rPr lang="en-US" sz="2400" smtClean="0"/>
              <a:t>The curriculum emphasizes quantitative and communication skills as well as providing a basic foundation in understanding the business process and the role of Information Technology in supporting that process.</a:t>
            </a:r>
            <a:endParaRPr lang="en-US" sz="2400" b="1" smtClean="0"/>
          </a:p>
        </p:txBody>
      </p:sp>
      <p:pic>
        <p:nvPicPr>
          <p:cNvPr id="23558" name="Picture 7"/>
          <p:cNvPicPr>
            <a:picLocks noChangeAspect="1" noChangeArrowheads="1"/>
          </p:cNvPicPr>
          <p:nvPr/>
        </p:nvPicPr>
        <p:blipFill>
          <a:blip r:embed="rId3" cstate="print"/>
          <a:srcRect/>
          <a:stretch>
            <a:fillRect/>
          </a:stretch>
        </p:blipFill>
        <p:spPr bwMode="auto">
          <a:xfrm>
            <a:off x="152400" y="4800600"/>
            <a:ext cx="2533650" cy="1676400"/>
          </a:xfrm>
          <a:prstGeom prst="rect">
            <a:avLst/>
          </a:prstGeom>
          <a:noFill/>
          <a:ln w="9525">
            <a:noFill/>
            <a:miter lim="800000"/>
            <a:headEnd/>
            <a:tailEnd/>
          </a:ln>
        </p:spPr>
      </p:pic>
      <p:pic>
        <p:nvPicPr>
          <p:cNvPr id="23559" name="Picture 2" descr="P:\DEPTDATA\COMPUTER_SCIENCE_EDUCATION\Pictures\OXford\bletchley\collosus2.JPG"/>
          <p:cNvPicPr>
            <a:picLocks noChangeAspect="1" noChangeArrowheads="1"/>
          </p:cNvPicPr>
          <p:nvPr/>
        </p:nvPicPr>
        <p:blipFill>
          <a:blip r:embed="rId4" cstate="print"/>
          <a:srcRect/>
          <a:stretch>
            <a:fillRect/>
          </a:stretch>
        </p:blipFill>
        <p:spPr bwMode="auto">
          <a:xfrm>
            <a:off x="6705600" y="4419600"/>
            <a:ext cx="2235200" cy="1676400"/>
          </a:xfrm>
          <a:prstGeom prst="rect">
            <a:avLst/>
          </a:prstGeom>
          <a:noFill/>
          <a:ln w="9525">
            <a:noFill/>
            <a:miter lim="800000"/>
            <a:headEnd/>
            <a:tailEnd/>
          </a:ln>
        </p:spPr>
      </p:pic>
      <p:pic>
        <p:nvPicPr>
          <p:cNvPr id="23560" name="Picture 3"/>
          <p:cNvPicPr>
            <a:picLocks noChangeAspect="1" noChangeArrowheads="1"/>
          </p:cNvPicPr>
          <p:nvPr/>
        </p:nvPicPr>
        <p:blipFill>
          <a:blip r:embed="rId5" cstate="print"/>
          <a:srcRect/>
          <a:stretch>
            <a:fillRect/>
          </a:stretch>
        </p:blipFill>
        <p:spPr bwMode="auto">
          <a:xfrm>
            <a:off x="4191000" y="457200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fld id="{43406B3E-B3F7-463B-B9B5-40E3EE1D9C5D}" type="datetime1">
              <a:rPr lang="en-US" smtClean="0"/>
              <a:pPr/>
              <a:t>12/4/2009</a:t>
            </a:fld>
            <a:endParaRPr lang="en-US" smtClean="0"/>
          </a:p>
        </p:txBody>
      </p:sp>
      <p:sp>
        <p:nvSpPr>
          <p:cNvPr id="4099" name="Slide Number Placeholder 5"/>
          <p:cNvSpPr>
            <a:spLocks noGrp="1"/>
          </p:cNvSpPr>
          <p:nvPr>
            <p:ph type="sldNum" sz="quarter" idx="12"/>
          </p:nvPr>
        </p:nvSpPr>
        <p:spPr>
          <a:noFill/>
        </p:spPr>
        <p:txBody>
          <a:bodyPr/>
          <a:lstStyle/>
          <a:p>
            <a:fld id="{7474A3BD-3B53-40CC-9C27-2AF3E7150362}" type="slidenum">
              <a:rPr lang="en-US" smtClean="0"/>
              <a:pPr/>
              <a:t>2</a:t>
            </a:fld>
            <a:endParaRPr lang="en-US" smtClean="0"/>
          </a:p>
        </p:txBody>
      </p:sp>
      <p:sp>
        <p:nvSpPr>
          <p:cNvPr id="4100" name="Rectangle 2"/>
          <p:cNvSpPr>
            <a:spLocks noGrp="1" noChangeArrowheads="1"/>
          </p:cNvSpPr>
          <p:nvPr>
            <p:ph type="title"/>
          </p:nvPr>
        </p:nvSpPr>
        <p:spPr/>
        <p:txBody>
          <a:bodyPr/>
          <a:lstStyle/>
          <a:p>
            <a:pPr eaLnBrk="1" hangingPunct="1"/>
            <a:endParaRPr lang="en-US" smtClean="0"/>
          </a:p>
        </p:txBody>
      </p:sp>
      <p:sp>
        <p:nvSpPr>
          <p:cNvPr id="4101" name="Rectangle 3"/>
          <p:cNvSpPr>
            <a:spLocks noGrp="1" noChangeArrowheads="1"/>
          </p:cNvSpPr>
          <p:nvPr>
            <p:ph type="body" idx="1"/>
          </p:nvPr>
        </p:nvSpPr>
        <p:spPr/>
        <p:txBody>
          <a:bodyPr/>
          <a:lstStyle/>
          <a:p>
            <a:pPr eaLnBrk="1" hangingPunct="1">
              <a:lnSpc>
                <a:spcPct val="90000"/>
              </a:lnSpc>
            </a:pPr>
            <a:r>
              <a:rPr lang="en-US" dirty="0" smtClean="0"/>
              <a:t>The number of Computer Science majors has dropped 40-50% nationwide since 2001</a:t>
            </a:r>
          </a:p>
          <a:p>
            <a:pPr eaLnBrk="1" hangingPunct="1">
              <a:lnSpc>
                <a:spcPct val="90000"/>
              </a:lnSpc>
            </a:pPr>
            <a:r>
              <a:rPr lang="en-US" b="1" dirty="0" smtClean="0"/>
              <a:t>The percentage of women has dropped to about 10%</a:t>
            </a:r>
          </a:p>
          <a:p>
            <a:pPr lvl="1" eaLnBrk="1" hangingPunct="1">
              <a:lnSpc>
                <a:spcPct val="90000"/>
              </a:lnSpc>
            </a:pPr>
            <a:r>
              <a:rPr lang="en-US" b="1" dirty="0" smtClean="0"/>
              <a:t>From a high of about 40% in the early 80s</a:t>
            </a:r>
          </a:p>
          <a:p>
            <a:pPr eaLnBrk="1" hangingPunct="1">
              <a:lnSpc>
                <a:spcPct val="90000"/>
              </a:lnSpc>
            </a:pPr>
            <a:endParaRPr lang="en-US" dirty="0" smtClean="0"/>
          </a:p>
          <a:p>
            <a:pPr eaLnBrk="1" hangingPunct="1">
              <a:lnSpc>
                <a:spcPct val="90000"/>
              </a:lnSpc>
            </a:pPr>
            <a:r>
              <a:rPr lang="en-US" dirty="0" smtClean="0"/>
              <a:t>Projections </a:t>
            </a:r>
            <a:r>
              <a:rPr lang="en-US" dirty="0" smtClean="0"/>
              <a:t>of </a:t>
            </a:r>
            <a:r>
              <a:rPr lang="en-US" dirty="0" smtClean="0"/>
              <a:t>46% </a:t>
            </a:r>
            <a:r>
              <a:rPr lang="en-US" dirty="0" smtClean="0"/>
              <a:t>job growth over the next 10 years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279529F1-3AF0-4F7B-B0C1-26B047F34550}" type="datetime1">
              <a:rPr lang="en-US" smtClean="0"/>
              <a:pPr/>
              <a:t>12/4/2009</a:t>
            </a:fld>
            <a:endParaRPr lang="en-US" smtClean="0"/>
          </a:p>
        </p:txBody>
      </p:sp>
      <p:sp>
        <p:nvSpPr>
          <p:cNvPr id="24579" name="Slide Number Placeholder 5"/>
          <p:cNvSpPr>
            <a:spLocks noGrp="1"/>
          </p:cNvSpPr>
          <p:nvPr>
            <p:ph type="sldNum" sz="quarter" idx="12"/>
          </p:nvPr>
        </p:nvSpPr>
        <p:spPr>
          <a:noFill/>
        </p:spPr>
        <p:txBody>
          <a:bodyPr/>
          <a:lstStyle/>
          <a:p>
            <a:fld id="{C3D2ABC9-F8C1-49E0-8B87-E47408F37F6E}" type="slidenum">
              <a:rPr lang="en-US" smtClean="0"/>
              <a:pPr/>
              <a:t>20</a:t>
            </a:fld>
            <a:endParaRPr lang="en-US" smtClean="0"/>
          </a:p>
        </p:txBody>
      </p:sp>
      <p:sp>
        <p:nvSpPr>
          <p:cNvPr id="24580" name="Rectangle 3"/>
          <p:cNvSpPr>
            <a:spLocks noGrp="1" noChangeArrowheads="1"/>
          </p:cNvSpPr>
          <p:nvPr>
            <p:ph type="body" idx="1"/>
          </p:nvPr>
        </p:nvSpPr>
        <p:spPr/>
        <p:txBody>
          <a:bodyPr/>
          <a:lstStyle/>
          <a:p>
            <a:pPr eaLnBrk="1" hangingPunct="1"/>
            <a:r>
              <a:rPr lang="en-US" sz="2800" smtClean="0"/>
              <a:t>Undergraduate curriculum modeled after ACM Computing Curriculum with input from industry</a:t>
            </a:r>
          </a:p>
          <a:p>
            <a:pPr eaLnBrk="1" hangingPunct="1"/>
            <a:endParaRPr lang="en-US" sz="2800" smtClean="0"/>
          </a:p>
          <a:p>
            <a:pPr eaLnBrk="1" hangingPunct="1"/>
            <a:r>
              <a:rPr lang="en-US" sz="2800" smtClean="0"/>
              <a:t>Our curriculum in Information Assurance has been recognized by the National Security Agency (NSA) as meeting their criteria for training Information Systems Security Professionals and Information Systems Security Officers.</a:t>
            </a:r>
          </a:p>
          <a:p>
            <a:pPr eaLnBrk="1" hangingPunct="1">
              <a:buFontTx/>
              <a:buNone/>
            </a:pPr>
            <a:endParaRPr lang="en-US" sz="2800" smtClean="0">
              <a:solidFill>
                <a:srgbClr val="FFFF00"/>
              </a:solidFill>
            </a:endParaRPr>
          </a:p>
        </p:txBody>
      </p:sp>
      <p:sp>
        <p:nvSpPr>
          <p:cNvPr id="24581" name="Rectangle 4"/>
          <p:cNvSpPr>
            <a:spLocks noChangeArrowheads="1"/>
          </p:cNvSpPr>
          <p:nvPr/>
        </p:nvSpPr>
        <p:spPr bwMode="auto">
          <a:xfrm>
            <a:off x="3276600" y="6491288"/>
            <a:ext cx="3270250" cy="366712"/>
          </a:xfrm>
          <a:prstGeom prst="rect">
            <a:avLst/>
          </a:prstGeom>
          <a:noFill/>
          <a:ln w="9525">
            <a:noFill/>
            <a:miter lim="800000"/>
            <a:headEnd/>
            <a:tailEnd/>
          </a:ln>
        </p:spPr>
        <p:txBody>
          <a:bodyPr wrap="none">
            <a:spAutoFit/>
          </a:bodyPr>
          <a:lstStyle/>
          <a:p>
            <a:r>
              <a:rPr lang="en-US">
                <a:solidFill>
                  <a:schemeClr val="accent2"/>
                </a:solidFill>
              </a:rPr>
              <a:t>Quality of Academic Programs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CB9D6F85-F6E7-4184-A672-1F4C89BDFE11}" type="datetime1">
              <a:rPr lang="en-US" smtClean="0"/>
              <a:pPr/>
              <a:t>12/4/2009</a:t>
            </a:fld>
            <a:endParaRPr lang="en-US" smtClean="0"/>
          </a:p>
        </p:txBody>
      </p:sp>
      <p:sp>
        <p:nvSpPr>
          <p:cNvPr id="25603" name="Slide Number Placeholder 5"/>
          <p:cNvSpPr>
            <a:spLocks noGrp="1"/>
          </p:cNvSpPr>
          <p:nvPr>
            <p:ph type="sldNum" sz="quarter" idx="12"/>
          </p:nvPr>
        </p:nvSpPr>
        <p:spPr>
          <a:noFill/>
        </p:spPr>
        <p:txBody>
          <a:bodyPr/>
          <a:lstStyle/>
          <a:p>
            <a:fld id="{AD8CAB85-9501-47C6-A82B-639851392FA9}" type="slidenum">
              <a:rPr lang="en-US" smtClean="0"/>
              <a:pPr/>
              <a:t>21</a:t>
            </a:fld>
            <a:endParaRPr lang="en-US" smtClean="0"/>
          </a:p>
        </p:txBody>
      </p:sp>
      <p:sp>
        <p:nvSpPr>
          <p:cNvPr id="25604" name="Rectangle 3"/>
          <p:cNvSpPr>
            <a:spLocks noGrp="1" noChangeArrowheads="1"/>
          </p:cNvSpPr>
          <p:nvPr>
            <p:ph type="body" idx="1"/>
          </p:nvPr>
        </p:nvSpPr>
        <p:spPr>
          <a:xfrm>
            <a:off x="457200" y="1447800"/>
            <a:ext cx="8229600" cy="4876800"/>
          </a:xfrm>
        </p:spPr>
        <p:txBody>
          <a:bodyPr/>
          <a:lstStyle/>
          <a:p>
            <a:pPr eaLnBrk="1" hangingPunct="1">
              <a:lnSpc>
                <a:spcPct val="90000"/>
              </a:lnSpc>
            </a:pPr>
            <a:r>
              <a:rPr lang="en-US" sz="2800" smtClean="0"/>
              <a:t>Software Engineers / Architects </a:t>
            </a:r>
          </a:p>
          <a:p>
            <a:pPr lvl="1" eaLnBrk="1" hangingPunct="1">
              <a:lnSpc>
                <a:spcPct val="90000"/>
              </a:lnSpc>
            </a:pPr>
            <a:r>
              <a:rPr lang="en-US" sz="2400" smtClean="0"/>
              <a:t>(Most Satisfying Job Rating by CNN Survey </a:t>
            </a:r>
            <a:r>
              <a:rPr lang="en-US" sz="2000" smtClean="0"/>
              <a:t>4/13/07</a:t>
            </a:r>
            <a:r>
              <a:rPr lang="en-US" sz="2400" smtClean="0"/>
              <a:t>)</a:t>
            </a:r>
          </a:p>
          <a:p>
            <a:pPr eaLnBrk="1" hangingPunct="1">
              <a:lnSpc>
                <a:spcPct val="90000"/>
              </a:lnSpc>
            </a:pPr>
            <a:r>
              <a:rPr lang="en-US" sz="2800" smtClean="0"/>
              <a:t>Computer Programmers / Software Developers</a:t>
            </a:r>
          </a:p>
          <a:p>
            <a:pPr lvl="1" eaLnBrk="1" hangingPunct="1">
              <a:lnSpc>
                <a:spcPct val="90000"/>
              </a:lnSpc>
            </a:pPr>
            <a:r>
              <a:rPr lang="en-US" sz="2400" smtClean="0"/>
              <a:t>Java, C++, VB, C#, .NET, COBOL, Assembler,...</a:t>
            </a:r>
          </a:p>
          <a:p>
            <a:pPr eaLnBrk="1" hangingPunct="1">
              <a:lnSpc>
                <a:spcPct val="90000"/>
              </a:lnSpc>
            </a:pPr>
            <a:r>
              <a:rPr lang="en-US" sz="2800" smtClean="0"/>
              <a:t>Game Programmers</a:t>
            </a:r>
          </a:p>
          <a:p>
            <a:pPr eaLnBrk="1" hangingPunct="1">
              <a:lnSpc>
                <a:spcPct val="90000"/>
              </a:lnSpc>
            </a:pPr>
            <a:r>
              <a:rPr lang="en-US" sz="2800" smtClean="0"/>
              <a:t>Web Developers</a:t>
            </a:r>
          </a:p>
          <a:p>
            <a:pPr eaLnBrk="1" hangingPunct="1">
              <a:lnSpc>
                <a:spcPct val="90000"/>
              </a:lnSpc>
            </a:pPr>
            <a:r>
              <a:rPr lang="en-US" sz="2800" smtClean="0"/>
              <a:t>Systems Analysts</a:t>
            </a:r>
          </a:p>
          <a:p>
            <a:pPr eaLnBrk="1" hangingPunct="1">
              <a:lnSpc>
                <a:spcPct val="90000"/>
              </a:lnSpc>
            </a:pPr>
            <a:r>
              <a:rPr lang="en-US" sz="2800" smtClean="0"/>
              <a:t>Database Administrators</a:t>
            </a:r>
          </a:p>
          <a:p>
            <a:pPr eaLnBrk="1" hangingPunct="1">
              <a:lnSpc>
                <a:spcPct val="90000"/>
              </a:lnSpc>
            </a:pPr>
            <a:r>
              <a:rPr lang="en-US" sz="2800" smtClean="0"/>
              <a:t>Network Managers</a:t>
            </a:r>
          </a:p>
          <a:p>
            <a:pPr eaLnBrk="1" hangingPunct="1">
              <a:lnSpc>
                <a:spcPct val="90000"/>
              </a:lnSpc>
            </a:pPr>
            <a:r>
              <a:rPr lang="en-US" sz="2800" smtClean="0"/>
              <a:t>Computer and Network Security Specialists</a:t>
            </a:r>
          </a:p>
        </p:txBody>
      </p:sp>
      <p:sp>
        <p:nvSpPr>
          <p:cNvPr id="25605" name="Rectangle 5"/>
          <p:cNvSpPr>
            <a:spLocks noChangeArrowheads="1"/>
          </p:cNvSpPr>
          <p:nvPr/>
        </p:nvSpPr>
        <p:spPr bwMode="auto">
          <a:xfrm>
            <a:off x="3352800" y="6491288"/>
            <a:ext cx="3117850" cy="366712"/>
          </a:xfrm>
          <a:prstGeom prst="rect">
            <a:avLst/>
          </a:prstGeom>
          <a:noFill/>
          <a:ln w="9525">
            <a:noFill/>
            <a:miter lim="800000"/>
            <a:headEnd/>
            <a:tailEnd/>
          </a:ln>
        </p:spPr>
        <p:txBody>
          <a:bodyPr wrap="none">
            <a:spAutoFit/>
          </a:bodyPr>
          <a:lstStyle/>
          <a:p>
            <a:r>
              <a:rPr lang="en-US">
                <a:solidFill>
                  <a:schemeClr val="accent2"/>
                </a:solidFill>
              </a:rPr>
              <a:t>Students are educated to be:</a:t>
            </a:r>
          </a:p>
        </p:txBody>
      </p:sp>
      <p:pic>
        <p:nvPicPr>
          <p:cNvPr id="25606" name="Picture 6"/>
          <p:cNvPicPr>
            <a:picLocks noChangeAspect="1" noChangeArrowheads="1"/>
          </p:cNvPicPr>
          <p:nvPr/>
        </p:nvPicPr>
        <p:blipFill>
          <a:blip r:embed="rId3" cstate="print"/>
          <a:srcRect/>
          <a:stretch>
            <a:fillRect/>
          </a:stretch>
        </p:blipFill>
        <p:spPr bwMode="auto">
          <a:xfrm>
            <a:off x="5791200" y="3313113"/>
            <a:ext cx="294640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C982FE57-93DF-4105-8A01-BD62591DABA6}" type="datetime1">
              <a:rPr lang="en-US" smtClean="0"/>
              <a:pPr/>
              <a:t>12/4/2009</a:t>
            </a:fld>
            <a:endParaRPr lang="en-US" smtClean="0"/>
          </a:p>
        </p:txBody>
      </p:sp>
      <p:sp>
        <p:nvSpPr>
          <p:cNvPr id="26627" name="Slide Number Placeholder 5"/>
          <p:cNvSpPr>
            <a:spLocks noGrp="1"/>
          </p:cNvSpPr>
          <p:nvPr>
            <p:ph type="sldNum" sz="quarter" idx="12"/>
          </p:nvPr>
        </p:nvSpPr>
        <p:spPr>
          <a:noFill/>
        </p:spPr>
        <p:txBody>
          <a:bodyPr/>
          <a:lstStyle/>
          <a:p>
            <a:fld id="{952E00BC-3B39-4655-BCC6-A5CA0C868430}" type="slidenum">
              <a:rPr lang="en-US" smtClean="0"/>
              <a:pPr/>
              <a:t>22</a:t>
            </a:fld>
            <a:endParaRPr lang="en-US" smtClean="0"/>
          </a:p>
        </p:txBody>
      </p:sp>
      <p:sp>
        <p:nvSpPr>
          <p:cNvPr id="26628" name="Rectangle 3"/>
          <p:cNvSpPr>
            <a:spLocks noGrp="1" noChangeArrowheads="1"/>
          </p:cNvSpPr>
          <p:nvPr>
            <p:ph type="body" idx="1"/>
          </p:nvPr>
        </p:nvSpPr>
        <p:spPr/>
        <p:txBody>
          <a:bodyPr/>
          <a:lstStyle/>
          <a:p>
            <a:pPr eaLnBrk="1" hangingPunct="1">
              <a:lnSpc>
                <a:spcPct val="90000"/>
              </a:lnSpc>
            </a:pPr>
            <a:r>
              <a:rPr lang="en-US" sz="2800" smtClean="0"/>
              <a:t>Approximately 300 undergraduates</a:t>
            </a:r>
          </a:p>
          <a:p>
            <a:pPr eaLnBrk="1" hangingPunct="1">
              <a:lnSpc>
                <a:spcPct val="90000"/>
              </a:lnSpc>
            </a:pPr>
            <a:r>
              <a:rPr lang="en-US" sz="2800" smtClean="0"/>
              <a:t>TSYS Foundation Scholarships</a:t>
            </a:r>
          </a:p>
          <a:p>
            <a:pPr eaLnBrk="1" hangingPunct="1">
              <a:lnSpc>
                <a:spcPct val="90000"/>
              </a:lnSpc>
            </a:pPr>
            <a:r>
              <a:rPr lang="en-US" sz="2800" smtClean="0"/>
              <a:t>Student research opportunities</a:t>
            </a:r>
          </a:p>
          <a:p>
            <a:pPr eaLnBrk="1" hangingPunct="1">
              <a:lnSpc>
                <a:spcPct val="90000"/>
              </a:lnSpc>
            </a:pPr>
            <a:r>
              <a:rPr lang="en-US" sz="2800" smtClean="0"/>
              <a:t>Variety of internship and coop opportunities</a:t>
            </a:r>
          </a:p>
          <a:p>
            <a:pPr eaLnBrk="1" hangingPunct="1">
              <a:lnSpc>
                <a:spcPct val="90000"/>
              </a:lnSpc>
            </a:pPr>
            <a:r>
              <a:rPr lang="en-US" sz="2800" smtClean="0"/>
              <a:t>Study-abroad opportunities</a:t>
            </a:r>
          </a:p>
          <a:p>
            <a:pPr eaLnBrk="1" hangingPunct="1">
              <a:lnSpc>
                <a:spcPct val="90000"/>
              </a:lnSpc>
            </a:pPr>
            <a:r>
              <a:rPr lang="en-US" sz="2800" smtClean="0"/>
              <a:t>ACM Student Chapter</a:t>
            </a:r>
          </a:p>
          <a:p>
            <a:pPr lvl="1" eaLnBrk="1" hangingPunct="1">
              <a:lnSpc>
                <a:spcPct val="90000"/>
              </a:lnSpc>
            </a:pPr>
            <a:r>
              <a:rPr lang="en-US" sz="2400" smtClean="0"/>
              <a:t>Programming Competition</a:t>
            </a:r>
          </a:p>
          <a:p>
            <a:pPr lvl="1" eaLnBrk="1" hangingPunct="1">
              <a:lnSpc>
                <a:spcPct val="90000"/>
              </a:lnSpc>
            </a:pPr>
            <a:r>
              <a:rPr lang="en-US" sz="2400" smtClean="0"/>
              <a:t>Invited Speakers</a:t>
            </a:r>
          </a:p>
          <a:p>
            <a:pPr lvl="1" eaLnBrk="1" hangingPunct="1">
              <a:lnSpc>
                <a:spcPct val="90000"/>
              </a:lnSpc>
            </a:pPr>
            <a:r>
              <a:rPr lang="en-US" sz="2400" smtClean="0"/>
              <a:t>Educational Tours</a:t>
            </a:r>
          </a:p>
          <a:p>
            <a:pPr eaLnBrk="1" hangingPunct="1">
              <a:lnSpc>
                <a:spcPct val="90000"/>
              </a:lnSpc>
            </a:pPr>
            <a:r>
              <a:rPr lang="en-US" sz="2800" smtClean="0"/>
              <a:t>Columbus Regional Technology Center (Incubator)</a:t>
            </a:r>
          </a:p>
          <a:p>
            <a:pPr lvl="1" eaLnBrk="1" hangingPunct="1">
              <a:lnSpc>
                <a:spcPct val="90000"/>
              </a:lnSpc>
            </a:pPr>
            <a:endParaRPr lang="en-US" sz="2400" smtClean="0">
              <a:solidFill>
                <a:srgbClr val="FFFF00"/>
              </a:solidFill>
            </a:endParaRPr>
          </a:p>
        </p:txBody>
      </p:sp>
      <p:pic>
        <p:nvPicPr>
          <p:cNvPr id="26629" name="Picture 4" descr="groupPhoto-ACMMidED"/>
          <p:cNvPicPr>
            <a:picLocks noChangeAspect="1" noChangeArrowheads="1"/>
          </p:cNvPicPr>
          <p:nvPr/>
        </p:nvPicPr>
        <p:blipFill>
          <a:blip r:embed="rId3" cstate="print"/>
          <a:srcRect/>
          <a:stretch>
            <a:fillRect/>
          </a:stretch>
        </p:blipFill>
        <p:spPr bwMode="auto">
          <a:xfrm>
            <a:off x="6629400" y="1524000"/>
            <a:ext cx="2066925" cy="1531938"/>
          </a:xfrm>
          <a:prstGeom prst="rect">
            <a:avLst/>
          </a:prstGeom>
          <a:noFill/>
          <a:ln w="9525">
            <a:noFill/>
            <a:miter lim="800000"/>
            <a:headEnd/>
            <a:tailEnd/>
          </a:ln>
        </p:spPr>
      </p:pic>
      <p:pic>
        <p:nvPicPr>
          <p:cNvPr id="26630" name="Picture 5" descr="deaf students"/>
          <p:cNvPicPr>
            <a:picLocks noChangeAspect="1" noChangeArrowheads="1"/>
          </p:cNvPicPr>
          <p:nvPr/>
        </p:nvPicPr>
        <p:blipFill>
          <a:blip r:embed="rId4" cstate="print"/>
          <a:srcRect/>
          <a:stretch>
            <a:fillRect/>
          </a:stretch>
        </p:blipFill>
        <p:spPr bwMode="auto">
          <a:xfrm>
            <a:off x="5867400" y="3733800"/>
            <a:ext cx="2533650" cy="1906588"/>
          </a:xfrm>
          <a:prstGeom prst="rect">
            <a:avLst/>
          </a:prstGeom>
          <a:noFill/>
          <a:ln w="9525">
            <a:noFill/>
            <a:miter lim="800000"/>
            <a:headEnd/>
            <a:tailEnd/>
          </a:ln>
        </p:spPr>
      </p:pic>
      <p:sp>
        <p:nvSpPr>
          <p:cNvPr id="26631" name="Rectangle 6"/>
          <p:cNvSpPr>
            <a:spLocks noChangeArrowheads="1"/>
          </p:cNvSpPr>
          <p:nvPr/>
        </p:nvSpPr>
        <p:spPr bwMode="auto">
          <a:xfrm>
            <a:off x="2438400" y="6491288"/>
            <a:ext cx="3028950" cy="366712"/>
          </a:xfrm>
          <a:prstGeom prst="rect">
            <a:avLst/>
          </a:prstGeom>
          <a:noFill/>
          <a:ln w="9525">
            <a:noFill/>
            <a:miter lim="800000"/>
            <a:headEnd/>
            <a:tailEnd/>
          </a:ln>
        </p:spPr>
        <p:txBody>
          <a:bodyPr wrap="none">
            <a:spAutoFit/>
          </a:bodyPr>
          <a:lstStyle/>
          <a:p>
            <a:r>
              <a:rPr lang="en-US">
                <a:solidFill>
                  <a:schemeClr val="accent2"/>
                </a:solidFill>
              </a:rPr>
              <a:t>Computer Science Students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5830B990-6CC1-4B0E-919E-800816DF0F8B}" type="datetime1">
              <a:rPr lang="en-US" smtClean="0"/>
              <a:pPr/>
              <a:t>12/4/2009</a:t>
            </a:fld>
            <a:endParaRPr lang="en-US" smtClean="0"/>
          </a:p>
        </p:txBody>
      </p:sp>
      <p:sp>
        <p:nvSpPr>
          <p:cNvPr id="27651" name="Slide Number Placeholder 5"/>
          <p:cNvSpPr>
            <a:spLocks noGrp="1"/>
          </p:cNvSpPr>
          <p:nvPr>
            <p:ph type="sldNum" sz="quarter" idx="12"/>
          </p:nvPr>
        </p:nvSpPr>
        <p:spPr>
          <a:noFill/>
        </p:spPr>
        <p:txBody>
          <a:bodyPr/>
          <a:lstStyle/>
          <a:p>
            <a:fld id="{9C570FE2-C479-4A84-8FD0-18A0056FC56E}" type="slidenum">
              <a:rPr lang="en-US" smtClean="0"/>
              <a:pPr/>
              <a:t>23</a:t>
            </a:fld>
            <a:endParaRPr lang="en-US" smtClean="0"/>
          </a:p>
        </p:txBody>
      </p:sp>
      <p:sp>
        <p:nvSpPr>
          <p:cNvPr id="27652" name="Rectangle 3"/>
          <p:cNvSpPr>
            <a:spLocks noGrp="1" noChangeArrowheads="1"/>
          </p:cNvSpPr>
          <p:nvPr>
            <p:ph type="body" idx="1"/>
          </p:nvPr>
        </p:nvSpPr>
        <p:spPr>
          <a:xfrm>
            <a:off x="457200" y="1447800"/>
            <a:ext cx="8229600" cy="4800600"/>
          </a:xfrm>
        </p:spPr>
        <p:txBody>
          <a:bodyPr/>
          <a:lstStyle/>
          <a:p>
            <a:pPr eaLnBrk="1" hangingPunct="1">
              <a:lnSpc>
                <a:spcPct val="80000"/>
              </a:lnSpc>
            </a:pPr>
            <a:r>
              <a:rPr lang="en-US" sz="2400" dirty="0" smtClean="0"/>
              <a:t>Wireless and Network Security</a:t>
            </a:r>
          </a:p>
          <a:p>
            <a:pPr lvl="1" eaLnBrk="1" hangingPunct="1">
              <a:lnSpc>
                <a:spcPct val="80000"/>
              </a:lnSpc>
            </a:pPr>
            <a:r>
              <a:rPr lang="en-US" sz="1600" dirty="0" smtClean="0"/>
              <a:t>Honorable mention in Undergraduate presentations at ACM-</a:t>
            </a:r>
            <a:r>
              <a:rPr lang="en-US" sz="1600" dirty="0" err="1" smtClean="0"/>
              <a:t>MidSoutheast</a:t>
            </a:r>
            <a:r>
              <a:rPr lang="en-US" sz="1600" dirty="0" smtClean="0"/>
              <a:t> (2009)</a:t>
            </a:r>
          </a:p>
          <a:p>
            <a:pPr lvl="1" eaLnBrk="1" hangingPunct="1">
              <a:lnSpc>
                <a:spcPct val="80000"/>
              </a:lnSpc>
            </a:pPr>
            <a:r>
              <a:rPr lang="en-US" sz="1600" dirty="0" smtClean="0"/>
              <a:t>Second </a:t>
            </a:r>
            <a:r>
              <a:rPr lang="en-US" sz="1600" dirty="0" smtClean="0"/>
              <a:t>place in Graduate presentations at ACM-</a:t>
            </a:r>
            <a:r>
              <a:rPr lang="en-US" sz="1600" dirty="0" err="1" smtClean="0"/>
              <a:t>MidSoutheast</a:t>
            </a:r>
            <a:r>
              <a:rPr lang="en-US" sz="1600" dirty="0" smtClean="0"/>
              <a:t> (2008)</a:t>
            </a:r>
          </a:p>
          <a:p>
            <a:pPr lvl="1" eaLnBrk="1" hangingPunct="1">
              <a:lnSpc>
                <a:spcPct val="80000"/>
              </a:lnSpc>
            </a:pPr>
            <a:r>
              <a:rPr lang="en-US" sz="1600" dirty="0" smtClean="0"/>
              <a:t>Third place in Undergraduate presentations at ACM-</a:t>
            </a:r>
            <a:r>
              <a:rPr lang="en-US" sz="1600" dirty="0" err="1" smtClean="0"/>
              <a:t>MidSoutheast</a:t>
            </a:r>
            <a:r>
              <a:rPr lang="en-US" sz="1600" dirty="0" smtClean="0"/>
              <a:t> (2005)</a:t>
            </a:r>
          </a:p>
          <a:p>
            <a:pPr lvl="1" eaLnBrk="1" hangingPunct="1">
              <a:lnSpc>
                <a:spcPct val="80000"/>
              </a:lnSpc>
            </a:pPr>
            <a:r>
              <a:rPr lang="en-US" sz="1600" dirty="0" smtClean="0"/>
              <a:t>Third place in student presentations at </a:t>
            </a:r>
            <a:r>
              <a:rPr lang="en-US" sz="1600" dirty="0" err="1" smtClean="0"/>
              <a:t>InfoSecCD</a:t>
            </a:r>
            <a:r>
              <a:rPr lang="en-US" sz="1600" dirty="0" smtClean="0"/>
              <a:t> (2005)</a:t>
            </a:r>
          </a:p>
          <a:p>
            <a:pPr eaLnBrk="1" hangingPunct="1">
              <a:lnSpc>
                <a:spcPct val="80000"/>
              </a:lnSpc>
            </a:pPr>
            <a:r>
              <a:rPr lang="en-US" sz="2400" dirty="0" smtClean="0"/>
              <a:t>Database Security</a:t>
            </a:r>
          </a:p>
          <a:p>
            <a:pPr eaLnBrk="1" hangingPunct="1">
              <a:lnSpc>
                <a:spcPct val="80000"/>
              </a:lnSpc>
            </a:pPr>
            <a:r>
              <a:rPr lang="en-US" sz="2400" dirty="0" smtClean="0"/>
              <a:t>Game Development / </a:t>
            </a:r>
            <a:r>
              <a:rPr lang="en-US" sz="2400" dirty="0" smtClean="0"/>
              <a:t>Simulation</a:t>
            </a:r>
          </a:p>
          <a:p>
            <a:pPr marL="342900" lvl="1" indent="-342900" eaLnBrk="1" hangingPunct="1">
              <a:lnSpc>
                <a:spcPct val="80000"/>
              </a:lnSpc>
              <a:buFontTx/>
              <a:buChar char="•"/>
            </a:pPr>
            <a:r>
              <a:rPr lang="en-US" sz="1600" dirty="0" smtClean="0"/>
              <a:t>Third place in Undergraduate presentations </a:t>
            </a:r>
          </a:p>
          <a:p>
            <a:pPr marL="342900" lvl="1" indent="-342900" eaLnBrk="1" hangingPunct="1">
              <a:lnSpc>
                <a:spcPct val="80000"/>
              </a:lnSpc>
              <a:buNone/>
            </a:pPr>
            <a:r>
              <a:rPr lang="en-US" sz="1600" dirty="0" smtClean="0"/>
              <a:t>	</a:t>
            </a:r>
            <a:r>
              <a:rPr lang="en-US" sz="1600" dirty="0" smtClean="0"/>
              <a:t>	at</a:t>
            </a:r>
            <a:r>
              <a:rPr lang="en-US" sz="1600" dirty="0" smtClean="0"/>
              <a:t> ACM-</a:t>
            </a:r>
            <a:r>
              <a:rPr lang="en-US" sz="1600" dirty="0" err="1" smtClean="0"/>
              <a:t>MidSoutheast</a:t>
            </a:r>
            <a:r>
              <a:rPr lang="en-US" sz="1600" dirty="0" smtClean="0"/>
              <a:t> (2009)</a:t>
            </a:r>
            <a:endParaRPr lang="en-US" sz="1800" dirty="0" smtClean="0"/>
          </a:p>
          <a:p>
            <a:pPr eaLnBrk="1" hangingPunct="1">
              <a:lnSpc>
                <a:spcPct val="80000"/>
              </a:lnSpc>
            </a:pPr>
            <a:r>
              <a:rPr lang="en-US" sz="2400" dirty="0" smtClean="0"/>
              <a:t>Embedded Computing</a:t>
            </a:r>
          </a:p>
          <a:p>
            <a:pPr eaLnBrk="1" hangingPunct="1">
              <a:lnSpc>
                <a:spcPct val="80000"/>
              </a:lnSpc>
            </a:pPr>
            <a:r>
              <a:rPr lang="en-US" sz="2400" dirty="0" smtClean="0"/>
              <a:t>Software Evaluation project</a:t>
            </a:r>
          </a:p>
          <a:p>
            <a:pPr eaLnBrk="1" hangingPunct="1">
              <a:lnSpc>
                <a:spcPct val="80000"/>
              </a:lnSpc>
            </a:pPr>
            <a:r>
              <a:rPr lang="en-US" sz="2400" dirty="0" smtClean="0"/>
              <a:t>Legacy Code Transformation</a:t>
            </a:r>
          </a:p>
          <a:p>
            <a:pPr eaLnBrk="1" hangingPunct="1">
              <a:lnSpc>
                <a:spcPct val="80000"/>
              </a:lnSpc>
            </a:pPr>
            <a:r>
              <a:rPr lang="en-US" sz="2400" dirty="0" smtClean="0"/>
              <a:t>Ubiquitous Computing</a:t>
            </a:r>
          </a:p>
          <a:p>
            <a:pPr lvl="1" eaLnBrk="1" hangingPunct="1">
              <a:lnSpc>
                <a:spcPct val="80000"/>
              </a:lnSpc>
            </a:pPr>
            <a:r>
              <a:rPr lang="en-US" sz="1600" dirty="0" smtClean="0"/>
              <a:t>First place in Undergraduate presentations at ACM-</a:t>
            </a:r>
            <a:r>
              <a:rPr lang="en-US" sz="1600" dirty="0" err="1" smtClean="0"/>
              <a:t>MidSoutheast</a:t>
            </a:r>
            <a:r>
              <a:rPr lang="en-US" sz="1600" dirty="0" smtClean="0"/>
              <a:t> (2004)</a:t>
            </a:r>
            <a:endParaRPr lang="en-US" sz="1800" dirty="0" smtClean="0"/>
          </a:p>
        </p:txBody>
      </p:sp>
      <p:pic>
        <p:nvPicPr>
          <p:cNvPr id="27653" name="Picture 4" descr="train-project"/>
          <p:cNvPicPr>
            <a:picLocks noChangeAspect="1" noChangeArrowheads="1"/>
          </p:cNvPicPr>
          <p:nvPr/>
        </p:nvPicPr>
        <p:blipFill>
          <a:blip r:embed="rId3" cstate="print"/>
          <a:srcRect/>
          <a:stretch>
            <a:fillRect/>
          </a:stretch>
        </p:blipFill>
        <p:spPr bwMode="auto">
          <a:xfrm>
            <a:off x="5791200" y="3276600"/>
            <a:ext cx="2438400" cy="1804988"/>
          </a:xfrm>
          <a:prstGeom prst="rect">
            <a:avLst/>
          </a:prstGeom>
          <a:noFill/>
          <a:ln w="9525">
            <a:noFill/>
            <a:miter lim="800000"/>
            <a:headEnd/>
            <a:tailEnd/>
          </a:ln>
        </p:spPr>
      </p:pic>
      <p:sp>
        <p:nvSpPr>
          <p:cNvPr id="27654" name="Rectangle 5"/>
          <p:cNvSpPr>
            <a:spLocks noChangeArrowheads="1"/>
          </p:cNvSpPr>
          <p:nvPr/>
        </p:nvSpPr>
        <p:spPr bwMode="auto">
          <a:xfrm>
            <a:off x="2819400" y="6491288"/>
            <a:ext cx="3295650" cy="366712"/>
          </a:xfrm>
          <a:prstGeom prst="rect">
            <a:avLst/>
          </a:prstGeom>
          <a:noFill/>
          <a:ln w="9525">
            <a:noFill/>
            <a:miter lim="800000"/>
            <a:headEnd/>
            <a:tailEnd/>
          </a:ln>
        </p:spPr>
        <p:txBody>
          <a:bodyPr wrap="none">
            <a:spAutoFit/>
          </a:bodyPr>
          <a:lstStyle/>
          <a:p>
            <a:r>
              <a:rPr lang="en-US">
                <a:solidFill>
                  <a:schemeClr val="accent2"/>
                </a:solidFill>
              </a:rPr>
              <a:t>Student research opportunities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69A1E54B-1CC7-422E-97F2-DD107AA03ED5}" type="datetime1">
              <a:rPr lang="en-US" smtClean="0"/>
              <a:pPr/>
              <a:t>12/4/2009</a:t>
            </a:fld>
            <a:endParaRPr lang="en-US" smtClean="0"/>
          </a:p>
        </p:txBody>
      </p:sp>
      <p:sp>
        <p:nvSpPr>
          <p:cNvPr id="28675" name="Slide Number Placeholder 5"/>
          <p:cNvSpPr>
            <a:spLocks noGrp="1"/>
          </p:cNvSpPr>
          <p:nvPr>
            <p:ph type="sldNum" sz="quarter" idx="12"/>
          </p:nvPr>
        </p:nvSpPr>
        <p:spPr>
          <a:noFill/>
        </p:spPr>
        <p:txBody>
          <a:bodyPr/>
          <a:lstStyle/>
          <a:p>
            <a:fld id="{CB1863CF-41B1-4322-8368-1051C9B819BF}" type="slidenum">
              <a:rPr lang="en-US" smtClean="0"/>
              <a:pPr/>
              <a:t>24</a:t>
            </a:fld>
            <a:endParaRPr lang="en-US" smtClean="0"/>
          </a:p>
        </p:txBody>
      </p:sp>
      <p:sp>
        <p:nvSpPr>
          <p:cNvPr id="28676" name="Rectangle 3"/>
          <p:cNvSpPr>
            <a:spLocks noGrp="1" noChangeArrowheads="1"/>
          </p:cNvSpPr>
          <p:nvPr>
            <p:ph type="body" idx="1"/>
          </p:nvPr>
        </p:nvSpPr>
        <p:spPr/>
        <p:txBody>
          <a:bodyPr/>
          <a:lstStyle/>
          <a:p>
            <a:pPr eaLnBrk="1" hangingPunct="1">
              <a:lnSpc>
                <a:spcPct val="80000"/>
              </a:lnSpc>
            </a:pPr>
            <a:r>
              <a:rPr lang="en-US" sz="2800" smtClean="0"/>
              <a:t>Columbus Waterworks</a:t>
            </a:r>
          </a:p>
          <a:p>
            <a:pPr eaLnBrk="1" hangingPunct="1">
              <a:lnSpc>
                <a:spcPct val="80000"/>
              </a:lnSpc>
            </a:pPr>
            <a:r>
              <a:rPr lang="en-US" sz="2800" smtClean="0"/>
              <a:t>AFLAC</a:t>
            </a:r>
          </a:p>
          <a:p>
            <a:pPr eaLnBrk="1" hangingPunct="1">
              <a:lnSpc>
                <a:spcPct val="80000"/>
              </a:lnSpc>
            </a:pPr>
            <a:r>
              <a:rPr lang="en-US" sz="2800" smtClean="0"/>
              <a:t>TSYS</a:t>
            </a:r>
          </a:p>
          <a:p>
            <a:pPr eaLnBrk="1" hangingPunct="1">
              <a:lnSpc>
                <a:spcPct val="80000"/>
              </a:lnSpc>
            </a:pPr>
            <a:r>
              <a:rPr lang="en-US" sz="2800" smtClean="0"/>
              <a:t>Synovus</a:t>
            </a:r>
          </a:p>
          <a:p>
            <a:pPr eaLnBrk="1" hangingPunct="1">
              <a:lnSpc>
                <a:spcPct val="80000"/>
              </a:lnSpc>
            </a:pPr>
            <a:r>
              <a:rPr lang="en-US" sz="2800" smtClean="0"/>
              <a:t>Ft. Benning Virtual Soldier Lab</a:t>
            </a:r>
          </a:p>
          <a:p>
            <a:pPr eaLnBrk="1" hangingPunct="1">
              <a:lnSpc>
                <a:spcPct val="80000"/>
              </a:lnSpc>
            </a:pPr>
            <a:r>
              <a:rPr lang="en-US" sz="2800" smtClean="0"/>
              <a:t>Ft. Benning Martin Army Hospital</a:t>
            </a:r>
          </a:p>
          <a:p>
            <a:pPr eaLnBrk="1" hangingPunct="1">
              <a:lnSpc>
                <a:spcPct val="80000"/>
              </a:lnSpc>
            </a:pPr>
            <a:r>
              <a:rPr lang="en-US" sz="2800" smtClean="0"/>
              <a:t>Columbus Ledger-Enquirer</a:t>
            </a:r>
          </a:p>
          <a:p>
            <a:pPr eaLnBrk="1" hangingPunct="1">
              <a:lnSpc>
                <a:spcPct val="80000"/>
              </a:lnSpc>
            </a:pPr>
            <a:r>
              <a:rPr lang="en-US" sz="2800" smtClean="0"/>
              <a:t>Wellpoint</a:t>
            </a:r>
          </a:p>
          <a:p>
            <a:pPr eaLnBrk="1" hangingPunct="1">
              <a:lnSpc>
                <a:spcPct val="80000"/>
              </a:lnSpc>
            </a:pPr>
            <a:r>
              <a:rPr lang="en-US" sz="2800" smtClean="0"/>
              <a:t>Georgia Power</a:t>
            </a:r>
          </a:p>
          <a:p>
            <a:pPr eaLnBrk="1" hangingPunct="1">
              <a:lnSpc>
                <a:spcPct val="80000"/>
              </a:lnSpc>
            </a:pPr>
            <a:r>
              <a:rPr lang="en-US" sz="2800" smtClean="0"/>
              <a:t>CSU</a:t>
            </a:r>
          </a:p>
          <a:p>
            <a:pPr eaLnBrk="1" hangingPunct="1">
              <a:lnSpc>
                <a:spcPct val="80000"/>
              </a:lnSpc>
            </a:pPr>
            <a:r>
              <a:rPr lang="en-US" sz="2800" smtClean="0"/>
              <a:t>Cubic (Omega Training)</a:t>
            </a:r>
          </a:p>
        </p:txBody>
      </p:sp>
      <p:pic>
        <p:nvPicPr>
          <p:cNvPr id="28677" name="Picture 4" descr="arris &amp; CCT"/>
          <p:cNvPicPr>
            <a:picLocks noChangeAspect="1" noChangeArrowheads="1"/>
          </p:cNvPicPr>
          <p:nvPr/>
        </p:nvPicPr>
        <p:blipFill>
          <a:blip r:embed="rId3" cstate="print"/>
          <a:srcRect/>
          <a:stretch>
            <a:fillRect/>
          </a:stretch>
        </p:blipFill>
        <p:spPr bwMode="auto">
          <a:xfrm>
            <a:off x="6477000" y="1828800"/>
            <a:ext cx="1547813" cy="2333625"/>
          </a:xfrm>
          <a:prstGeom prst="rect">
            <a:avLst/>
          </a:prstGeom>
          <a:noFill/>
          <a:ln w="9525">
            <a:noFill/>
            <a:miter lim="800000"/>
            <a:headEnd/>
            <a:tailEnd/>
          </a:ln>
        </p:spPr>
      </p:pic>
      <p:pic>
        <p:nvPicPr>
          <p:cNvPr id="28678" name="Picture 5" descr="Two-firsts"/>
          <p:cNvPicPr>
            <a:picLocks noChangeAspect="1" noChangeArrowheads="1"/>
          </p:cNvPicPr>
          <p:nvPr/>
        </p:nvPicPr>
        <p:blipFill>
          <a:blip r:embed="rId4" cstate="print"/>
          <a:srcRect/>
          <a:stretch>
            <a:fillRect/>
          </a:stretch>
        </p:blipFill>
        <p:spPr bwMode="auto">
          <a:xfrm>
            <a:off x="6553200" y="4419600"/>
            <a:ext cx="1539875" cy="2057400"/>
          </a:xfrm>
          <a:prstGeom prst="rect">
            <a:avLst/>
          </a:prstGeom>
          <a:noFill/>
          <a:ln w="9525">
            <a:noFill/>
            <a:miter lim="800000"/>
            <a:headEnd/>
            <a:tailEnd/>
          </a:ln>
        </p:spPr>
      </p:pic>
      <p:sp>
        <p:nvSpPr>
          <p:cNvPr id="28679" name="Rectangle 6"/>
          <p:cNvSpPr>
            <a:spLocks noChangeArrowheads="1"/>
          </p:cNvSpPr>
          <p:nvPr/>
        </p:nvSpPr>
        <p:spPr bwMode="auto">
          <a:xfrm>
            <a:off x="2514600" y="6491288"/>
            <a:ext cx="3562350" cy="366712"/>
          </a:xfrm>
          <a:prstGeom prst="rect">
            <a:avLst/>
          </a:prstGeom>
          <a:noFill/>
          <a:ln w="9525">
            <a:noFill/>
            <a:miter lim="800000"/>
            <a:headEnd/>
            <a:tailEnd/>
          </a:ln>
        </p:spPr>
        <p:txBody>
          <a:bodyPr wrap="none">
            <a:spAutoFit/>
          </a:bodyPr>
          <a:lstStyle/>
          <a:p>
            <a:r>
              <a:rPr lang="en-US">
                <a:solidFill>
                  <a:schemeClr val="accent2"/>
                </a:solidFill>
              </a:rPr>
              <a:t>Internship and coop opportunities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2A0260B0-E466-4360-856F-ED581F817B02}" type="datetime1">
              <a:rPr lang="en-US" smtClean="0"/>
              <a:pPr/>
              <a:t>12/4/2009</a:t>
            </a:fld>
            <a:endParaRPr lang="en-US" smtClean="0"/>
          </a:p>
        </p:txBody>
      </p:sp>
      <p:sp>
        <p:nvSpPr>
          <p:cNvPr id="30723" name="Slide Number Placeholder 5"/>
          <p:cNvSpPr>
            <a:spLocks noGrp="1"/>
          </p:cNvSpPr>
          <p:nvPr>
            <p:ph type="sldNum" sz="quarter" idx="12"/>
          </p:nvPr>
        </p:nvSpPr>
        <p:spPr>
          <a:noFill/>
        </p:spPr>
        <p:txBody>
          <a:bodyPr/>
          <a:lstStyle/>
          <a:p>
            <a:fld id="{A08721CF-D85B-4714-81B3-AF78F423C69D}" type="slidenum">
              <a:rPr lang="en-US" smtClean="0"/>
              <a:pPr/>
              <a:t>25</a:t>
            </a:fld>
            <a:endParaRPr lang="en-US" smtClean="0"/>
          </a:p>
        </p:txBody>
      </p:sp>
      <p:sp>
        <p:nvSpPr>
          <p:cNvPr id="30724" name="Rectangle 3"/>
          <p:cNvSpPr>
            <a:spLocks noGrp="1" noChangeArrowheads="1"/>
          </p:cNvSpPr>
          <p:nvPr>
            <p:ph type="body" idx="1"/>
          </p:nvPr>
        </p:nvSpPr>
        <p:spPr/>
        <p:txBody>
          <a:bodyPr/>
          <a:lstStyle/>
          <a:p>
            <a:pPr eaLnBrk="1" hangingPunct="1"/>
            <a:r>
              <a:rPr lang="en-US" sz="4000" smtClean="0"/>
              <a:t>What you should study in H.S.?</a:t>
            </a:r>
          </a:p>
          <a:p>
            <a:pPr lvl="1" eaLnBrk="1" hangingPunct="1"/>
            <a:r>
              <a:rPr lang="en-US" sz="3600" smtClean="0"/>
              <a:t>Mathematics</a:t>
            </a:r>
          </a:p>
          <a:p>
            <a:pPr lvl="1" eaLnBrk="1" hangingPunct="1"/>
            <a:r>
              <a:rPr lang="en-US" sz="3600" smtClean="0"/>
              <a:t>Science (chemistry, physics, computer science)</a:t>
            </a:r>
          </a:p>
          <a:p>
            <a:pPr lvl="1" eaLnBrk="1" hangingPunct="1"/>
            <a:r>
              <a:rPr lang="en-US" sz="3600" smtClean="0"/>
              <a:t>Writing and Speech classes</a:t>
            </a:r>
          </a:p>
          <a:p>
            <a:pPr lvl="1" eaLnBrk="1" hangingPunct="1"/>
            <a:r>
              <a:rPr lang="en-US" sz="3600" smtClean="0"/>
              <a:t>Foreign Language classes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2B16F35F-51F6-447A-B195-8DFCCCA0DAD0}" type="datetime1">
              <a:rPr lang="en-US" smtClean="0"/>
              <a:pPr/>
              <a:t>12/4/2009</a:t>
            </a:fld>
            <a:endParaRPr lang="en-US" smtClean="0"/>
          </a:p>
        </p:txBody>
      </p:sp>
      <p:sp>
        <p:nvSpPr>
          <p:cNvPr id="31747" name="Slide Number Placeholder 5"/>
          <p:cNvSpPr>
            <a:spLocks noGrp="1"/>
          </p:cNvSpPr>
          <p:nvPr>
            <p:ph type="sldNum" sz="quarter" idx="12"/>
          </p:nvPr>
        </p:nvSpPr>
        <p:spPr>
          <a:noFill/>
        </p:spPr>
        <p:txBody>
          <a:bodyPr/>
          <a:lstStyle/>
          <a:p>
            <a:fld id="{81E4CD7A-6E95-49A8-8F56-C3EA89605A05}" type="slidenum">
              <a:rPr lang="en-US" smtClean="0"/>
              <a:pPr/>
              <a:t>26</a:t>
            </a:fld>
            <a:endParaRPr lang="en-US" smtClean="0"/>
          </a:p>
        </p:txBody>
      </p:sp>
      <p:sp>
        <p:nvSpPr>
          <p:cNvPr id="31748" name="Rectangle 3"/>
          <p:cNvSpPr>
            <a:spLocks noGrp="1" noChangeArrowheads="1"/>
          </p:cNvSpPr>
          <p:nvPr>
            <p:ph type="body" idx="1"/>
          </p:nvPr>
        </p:nvSpPr>
        <p:spPr/>
        <p:txBody>
          <a:bodyPr/>
          <a:lstStyle/>
          <a:p>
            <a:pPr eaLnBrk="1" hangingPunct="1">
              <a:lnSpc>
                <a:spcPct val="80000"/>
              </a:lnSpc>
            </a:pPr>
            <a:r>
              <a:rPr lang="en-US" sz="2400" smtClean="0">
                <a:hlinkClick r:id="rId3"/>
              </a:rPr>
              <a:t>Computer engineering</a:t>
            </a:r>
            <a:r>
              <a:rPr lang="en-US" sz="2000" smtClean="0"/>
              <a:t>: will typically involve software and hardware and the development of systems that involve both software, hardware, communications </a:t>
            </a:r>
          </a:p>
          <a:p>
            <a:pPr eaLnBrk="1" hangingPunct="1">
              <a:lnSpc>
                <a:spcPct val="80000"/>
              </a:lnSpc>
            </a:pPr>
            <a:r>
              <a:rPr lang="en-US" sz="2400" smtClean="0">
                <a:hlinkClick r:id="rId4"/>
              </a:rPr>
              <a:t>Computer science</a:t>
            </a:r>
            <a:r>
              <a:rPr lang="en-US" sz="2000" smtClean="0"/>
              <a:t>: currently the most popular of the computing disciplines, tends to be relatively broad and with an emphasis on the underlying science aspects. </a:t>
            </a:r>
          </a:p>
          <a:p>
            <a:pPr eaLnBrk="1" hangingPunct="1">
              <a:lnSpc>
                <a:spcPct val="80000"/>
              </a:lnSpc>
            </a:pPr>
            <a:r>
              <a:rPr lang="en-US" sz="2400" smtClean="0">
                <a:hlinkClick r:id="rId5"/>
              </a:rPr>
              <a:t>Information systems</a:t>
            </a:r>
            <a:r>
              <a:rPr lang="en-US" sz="2000" smtClean="0"/>
              <a:t>: essentially this is computing in a business context </a:t>
            </a:r>
          </a:p>
          <a:p>
            <a:pPr eaLnBrk="1" hangingPunct="1">
              <a:lnSpc>
                <a:spcPct val="80000"/>
              </a:lnSpc>
            </a:pPr>
            <a:r>
              <a:rPr lang="en-US" sz="2400" smtClean="0">
                <a:hlinkClick r:id="rId6"/>
              </a:rPr>
              <a:t>Information technology</a:t>
            </a:r>
            <a:r>
              <a:rPr lang="en-US" sz="2000" smtClean="0"/>
              <a:t>: computing in support, and will tend to involve a study of systems (perhaps just software systems, but perhaps also for instance systems in support of learning, of information dissemination, etc.) </a:t>
            </a:r>
          </a:p>
          <a:p>
            <a:pPr eaLnBrk="1" hangingPunct="1">
              <a:lnSpc>
                <a:spcPct val="80000"/>
              </a:lnSpc>
            </a:pPr>
            <a:r>
              <a:rPr lang="en-US" sz="2400" smtClean="0">
                <a:hlinkClick r:id="rId7"/>
              </a:rPr>
              <a:t>Software engineering</a:t>
            </a:r>
            <a:r>
              <a:rPr lang="en-US" sz="2000" smtClean="0"/>
              <a:t>: based on software and involves employing certain ideas from the world of engineering in building reliable software systems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a:noFill/>
        </p:spPr>
        <p:txBody>
          <a:bodyPr/>
          <a:lstStyle/>
          <a:p>
            <a:fld id="{F47A2362-63AB-4C82-B960-A77E1A003F0B}" type="datetime1">
              <a:rPr lang="en-US" smtClean="0"/>
              <a:pPr/>
              <a:t>12/4/2009</a:t>
            </a:fld>
            <a:endParaRPr lang="en-US" smtClean="0"/>
          </a:p>
        </p:txBody>
      </p:sp>
      <p:sp>
        <p:nvSpPr>
          <p:cNvPr id="32771" name="Slide Number Placeholder 6"/>
          <p:cNvSpPr>
            <a:spLocks noGrp="1"/>
          </p:cNvSpPr>
          <p:nvPr>
            <p:ph type="sldNum" sz="quarter" idx="12"/>
          </p:nvPr>
        </p:nvSpPr>
        <p:spPr>
          <a:noFill/>
        </p:spPr>
        <p:txBody>
          <a:bodyPr/>
          <a:lstStyle/>
          <a:p>
            <a:fld id="{17EA55E2-C73C-4D97-8433-8B79CEFF8B71}" type="slidenum">
              <a:rPr lang="en-US" smtClean="0"/>
              <a:pPr/>
              <a:t>27</a:t>
            </a:fld>
            <a:endParaRPr lang="en-US" smtClean="0"/>
          </a:p>
        </p:txBody>
      </p:sp>
      <p:sp>
        <p:nvSpPr>
          <p:cNvPr id="32772" name="Rectangle 8"/>
          <p:cNvSpPr>
            <a:spLocks noGrp="1" noChangeArrowheads="1"/>
          </p:cNvSpPr>
          <p:nvPr>
            <p:ph type="body" sz="half" idx="1"/>
          </p:nvPr>
        </p:nvSpPr>
        <p:spPr>
          <a:xfrm>
            <a:off x="457200" y="1676400"/>
            <a:ext cx="8229600" cy="914400"/>
          </a:xfrm>
        </p:spPr>
        <p:txBody>
          <a:bodyPr/>
          <a:lstStyle/>
          <a:p>
            <a:pPr algn="ctr" eaLnBrk="1" hangingPunct="1">
              <a:buFontTx/>
              <a:buNone/>
            </a:pPr>
            <a:r>
              <a:rPr lang="en-US" sz="5400" smtClean="0"/>
              <a:t>QUESTIONS?</a:t>
            </a:r>
          </a:p>
        </p:txBody>
      </p:sp>
      <p:pic>
        <p:nvPicPr>
          <p:cNvPr id="32773" name="Picture 6" descr="MCj01560530000[1]"/>
          <p:cNvPicPr>
            <a:picLocks noGrp="1" noChangeAspect="1" noChangeArrowheads="1"/>
          </p:cNvPicPr>
          <p:nvPr>
            <p:ph sz="half" idx="2"/>
          </p:nvPr>
        </p:nvPicPr>
        <p:blipFill>
          <a:blip r:embed="rId3" cstate="print"/>
          <a:srcRect/>
          <a:stretch>
            <a:fillRect/>
          </a:stretch>
        </p:blipFill>
        <p:spPr>
          <a:xfrm>
            <a:off x="3657600" y="2590800"/>
            <a:ext cx="1522413" cy="1739900"/>
          </a:xfrm>
        </p:spPr>
      </p:pic>
      <p:sp>
        <p:nvSpPr>
          <p:cNvPr id="21513" name="Rectangle 9"/>
          <p:cNvSpPr>
            <a:spLocks noChangeArrowheads="1"/>
          </p:cNvSpPr>
          <p:nvPr/>
        </p:nvSpPr>
        <p:spPr bwMode="auto">
          <a:xfrm>
            <a:off x="2286000" y="4876800"/>
            <a:ext cx="4572000" cy="1190625"/>
          </a:xfrm>
          <a:prstGeom prst="rect">
            <a:avLst/>
          </a:prstGeom>
          <a:noFill/>
          <a:ln w="9525">
            <a:noFill/>
            <a:miter lim="800000"/>
            <a:headEnd/>
            <a:tailEnd/>
          </a:ln>
          <a:effectLst/>
        </p:spPr>
        <p:txBody>
          <a:bodyPr>
            <a:spAutoFit/>
          </a:bodyPr>
          <a:lstStyle/>
          <a:p>
            <a:pPr algn="ctr">
              <a:defRPr/>
            </a:pPr>
            <a:r>
              <a:rPr lang="en-US">
                <a:effectLst>
                  <a:outerShdw blurRad="38100" dist="38100" dir="2700000" algn="tl">
                    <a:srgbClr val="C0C0C0"/>
                  </a:outerShdw>
                </a:effectLst>
              </a:rPr>
              <a:t>Wayne Summers</a:t>
            </a:r>
          </a:p>
          <a:p>
            <a:pPr algn="ctr">
              <a:defRPr/>
            </a:pPr>
            <a:r>
              <a:rPr lang="en-US">
                <a:effectLst>
                  <a:outerShdw blurRad="38100" dist="38100" dir="2700000" algn="tl">
                    <a:srgbClr val="C0C0C0"/>
                  </a:outerShdw>
                </a:effectLst>
              </a:rPr>
              <a:t>Computer Science Dept. – CSU</a:t>
            </a:r>
          </a:p>
          <a:p>
            <a:pPr algn="ctr">
              <a:defRPr/>
            </a:pPr>
            <a:r>
              <a:rPr lang="en-US">
                <a:effectLst>
                  <a:outerShdw blurRad="38100" dist="38100" dir="2700000" algn="tl">
                    <a:srgbClr val="C0C0C0"/>
                  </a:outerShdw>
                </a:effectLst>
              </a:rPr>
              <a:t>568-2410</a:t>
            </a:r>
          </a:p>
          <a:p>
            <a:pPr algn="ctr">
              <a:defRPr/>
            </a:pPr>
            <a:r>
              <a:rPr lang="en-US">
                <a:effectLst>
                  <a:outerShdw blurRad="38100" dist="38100" dir="2700000" algn="tl">
                    <a:srgbClr val="C0C0C0"/>
                  </a:outerShdw>
                </a:effectLst>
              </a:rPr>
              <a:t>summers_wayne@colstate.edu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74EEA3A1-DFA0-47B1-A30B-7E7F929D9452}" type="datetime1">
              <a:rPr lang="en-US" smtClean="0"/>
              <a:pPr/>
              <a:t>12/4/2009</a:t>
            </a:fld>
            <a:endParaRPr lang="en-US" smtClean="0"/>
          </a:p>
        </p:txBody>
      </p:sp>
      <p:sp>
        <p:nvSpPr>
          <p:cNvPr id="33795" name="Slide Number Placeholder 5"/>
          <p:cNvSpPr>
            <a:spLocks noGrp="1"/>
          </p:cNvSpPr>
          <p:nvPr>
            <p:ph type="sldNum" sz="quarter" idx="12"/>
          </p:nvPr>
        </p:nvSpPr>
        <p:spPr>
          <a:noFill/>
        </p:spPr>
        <p:txBody>
          <a:bodyPr/>
          <a:lstStyle/>
          <a:p>
            <a:fld id="{A780D646-2AAE-46E2-84A3-A1516B1CCB30}" type="slidenum">
              <a:rPr lang="en-US" smtClean="0"/>
              <a:pPr/>
              <a:t>28</a:t>
            </a:fld>
            <a:endParaRPr lang="en-US" smtClean="0"/>
          </a:p>
        </p:txBody>
      </p:sp>
      <p:sp>
        <p:nvSpPr>
          <p:cNvPr id="33796" name="Rectangle 4"/>
          <p:cNvSpPr>
            <a:spLocks noGrp="1" noChangeArrowheads="1"/>
          </p:cNvSpPr>
          <p:nvPr>
            <p:ph type="title"/>
          </p:nvPr>
        </p:nvSpPr>
        <p:spPr/>
        <p:txBody>
          <a:bodyPr/>
          <a:lstStyle/>
          <a:p>
            <a:pPr eaLnBrk="1" hangingPunct="1"/>
            <a:endParaRPr lang="en-US" smtClean="0"/>
          </a:p>
        </p:txBody>
      </p:sp>
      <p:pic>
        <p:nvPicPr>
          <p:cNvPr id="33797" name="Picture 6"/>
          <p:cNvPicPr>
            <a:picLocks noChangeAspect="1" noChangeArrowheads="1"/>
          </p:cNvPicPr>
          <p:nvPr>
            <p:ph idx="1"/>
          </p:nvPr>
        </p:nvPicPr>
        <p:blipFill>
          <a:blip r:embed="rId3" cstate="print"/>
          <a:srcRect/>
          <a:stretch>
            <a:fillRect/>
          </a:stretch>
        </p:blipFill>
        <p:spPr>
          <a:xfrm>
            <a:off x="1066800" y="1524000"/>
            <a:ext cx="7205663" cy="480377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382000" cy="4525963"/>
          </a:xfrm>
        </p:spPr>
        <p:txBody>
          <a:bodyPr/>
          <a:lstStyle/>
          <a:p>
            <a:pPr algn="ctr" eaLnBrk="1" hangingPunct="1">
              <a:lnSpc>
                <a:spcPct val="90000"/>
              </a:lnSpc>
              <a:buNone/>
            </a:pPr>
            <a:r>
              <a:rPr lang="en-US" sz="3600" dirty="0" smtClean="0">
                <a:solidFill>
                  <a:schemeClr val="accent6">
                    <a:lumMod val="75000"/>
                  </a:schemeClr>
                </a:solidFill>
              </a:rPr>
              <a:t>Challenge</a:t>
            </a:r>
          </a:p>
          <a:p>
            <a:pPr eaLnBrk="1" hangingPunct="1">
              <a:lnSpc>
                <a:spcPct val="90000"/>
              </a:lnSpc>
              <a:buFontTx/>
              <a:buNone/>
            </a:pPr>
            <a:r>
              <a:rPr lang="en-US" sz="3600" dirty="0" smtClean="0">
                <a:solidFill>
                  <a:schemeClr val="accent6">
                    <a:lumMod val="75000"/>
                  </a:schemeClr>
                </a:solidFill>
              </a:rPr>
              <a:t>“</a:t>
            </a:r>
            <a:r>
              <a:rPr lang="en-US" sz="3600" dirty="0" smtClean="0">
                <a:solidFill>
                  <a:schemeClr val="accent6">
                    <a:lumMod val="75000"/>
                  </a:schemeClr>
                </a:solidFill>
              </a:rPr>
              <a:t>Finding a way to attract new talent to develop the new systems and applications that are becoming available from major vendors and startups alike may be the biggest technological issue we face for the rest of the decade.”</a:t>
            </a:r>
          </a:p>
          <a:p>
            <a:pPr eaLnBrk="1" hangingPunct="1">
              <a:lnSpc>
                <a:spcPct val="90000"/>
              </a:lnSpc>
              <a:buFontTx/>
              <a:buNone/>
            </a:pPr>
            <a:r>
              <a:rPr lang="en-US" sz="2000" dirty="0" smtClean="0"/>
              <a:t>Editorial </a:t>
            </a:r>
            <a:r>
              <a:rPr lang="en-US" sz="2000" dirty="0" smtClean="0"/>
              <a:t>Director Eric Lundquist, eweek.com, May 7, 2007.</a:t>
            </a:r>
          </a:p>
          <a:p>
            <a:endParaRPr lang="en-US" dirty="0"/>
          </a:p>
        </p:txBody>
      </p:sp>
      <p:sp>
        <p:nvSpPr>
          <p:cNvPr id="4" name="Date Placeholder 3"/>
          <p:cNvSpPr>
            <a:spLocks noGrp="1"/>
          </p:cNvSpPr>
          <p:nvPr>
            <p:ph type="dt" sz="half" idx="10"/>
          </p:nvPr>
        </p:nvSpPr>
        <p:spPr/>
        <p:txBody>
          <a:bodyPr/>
          <a:lstStyle/>
          <a:p>
            <a:pPr>
              <a:defRPr/>
            </a:pPr>
            <a:fld id="{7E6D5C17-6A20-4FD4-BE3B-6F870BF9117E}" type="datetime1">
              <a:rPr lang="en-US" smtClean="0"/>
              <a:pPr>
                <a:defRPr/>
              </a:pPr>
              <a:t>12/4/2009</a:t>
            </a:fld>
            <a:endParaRPr lang="en-US"/>
          </a:p>
        </p:txBody>
      </p:sp>
      <p:sp>
        <p:nvSpPr>
          <p:cNvPr id="5" name="Slide Number Placeholder 4"/>
          <p:cNvSpPr>
            <a:spLocks noGrp="1"/>
          </p:cNvSpPr>
          <p:nvPr>
            <p:ph type="sldNum" sz="quarter" idx="11"/>
          </p:nvPr>
        </p:nvSpPr>
        <p:spPr/>
        <p:txBody>
          <a:bodyPr/>
          <a:lstStyle/>
          <a:p>
            <a:pPr>
              <a:defRPr/>
            </a:pPr>
            <a:fld id="{1C83F7B4-D319-4D4E-99E2-A1898C687896}" type="slidenum">
              <a:rPr lang="en-US" smtClean="0"/>
              <a:pPr>
                <a:defRPr/>
              </a:pPr>
              <a:t>3</a:t>
            </a:fld>
            <a:endParaRPr lang="en-US"/>
          </a:p>
        </p:txBody>
      </p:sp>
      <p:sp>
        <p:nvSpPr>
          <p:cNvPr id="6" name="Footer Placeholder 5"/>
          <p:cNvSpPr>
            <a:spLocks noGrp="1"/>
          </p:cNvSpPr>
          <p:nvPr>
            <p:ph type="ftr" sz="quarter" idx="12"/>
          </p:nvPr>
        </p:nvSpPr>
        <p:spPr/>
        <p:txBody>
          <a:bodyPr/>
          <a:lstStyle/>
          <a:p>
            <a:pPr>
              <a:defRPr/>
            </a:pPr>
            <a:r>
              <a:rPr lang="en-US" smtClean="0"/>
              <a:t>TSYS School of Computer Science</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fld id="{04408D9A-DA09-4180-9DB7-0CCBB8A0C71E}" type="datetime1">
              <a:rPr lang="en-US" smtClean="0"/>
              <a:pPr/>
              <a:t>12/4/2009</a:t>
            </a:fld>
            <a:endParaRPr lang="en-US" smtClean="0"/>
          </a:p>
        </p:txBody>
      </p:sp>
      <p:sp>
        <p:nvSpPr>
          <p:cNvPr id="5123" name="Slide Number Placeholder 5"/>
          <p:cNvSpPr>
            <a:spLocks noGrp="1"/>
          </p:cNvSpPr>
          <p:nvPr>
            <p:ph type="sldNum" sz="quarter" idx="12"/>
          </p:nvPr>
        </p:nvSpPr>
        <p:spPr>
          <a:noFill/>
        </p:spPr>
        <p:txBody>
          <a:bodyPr/>
          <a:lstStyle/>
          <a:p>
            <a:fld id="{96B95400-06D5-4B86-90E6-BF3E80684092}" type="slidenum">
              <a:rPr lang="en-US" smtClean="0"/>
              <a:pPr/>
              <a:t>4</a:t>
            </a:fld>
            <a:endParaRPr lang="en-US" smtClean="0"/>
          </a:p>
        </p:txBody>
      </p:sp>
      <p:sp>
        <p:nvSpPr>
          <p:cNvPr id="5124" name="Rectangle 2"/>
          <p:cNvSpPr>
            <a:spLocks noGrp="1" noChangeArrowheads="1"/>
          </p:cNvSpPr>
          <p:nvPr>
            <p:ph type="title"/>
          </p:nvPr>
        </p:nvSpPr>
        <p:spPr/>
        <p:txBody>
          <a:bodyPr/>
          <a:lstStyle/>
          <a:p>
            <a:pPr eaLnBrk="1" hangingPunct="1"/>
            <a:endParaRPr lang="en-US" smtClean="0"/>
          </a:p>
        </p:txBody>
      </p:sp>
      <p:sp>
        <p:nvSpPr>
          <p:cNvPr id="5125" name="Rectangle 3"/>
          <p:cNvSpPr>
            <a:spLocks noGrp="1" noChangeArrowheads="1"/>
          </p:cNvSpPr>
          <p:nvPr>
            <p:ph type="body" idx="1"/>
          </p:nvPr>
        </p:nvSpPr>
        <p:spPr>
          <a:xfrm>
            <a:off x="0" y="1524000"/>
            <a:ext cx="8229600" cy="4267200"/>
          </a:xfrm>
        </p:spPr>
        <p:txBody>
          <a:bodyPr/>
          <a:lstStyle/>
          <a:p>
            <a:pPr eaLnBrk="1" hangingPunct="1"/>
            <a:r>
              <a:rPr lang="en-US" smtClean="0"/>
              <a:t>Myth #1 </a:t>
            </a:r>
          </a:p>
          <a:p>
            <a:pPr lvl="1" eaLnBrk="1" hangingPunct="1"/>
            <a:r>
              <a:rPr lang="en-US" smtClean="0">
                <a:solidFill>
                  <a:srgbClr val="CC0000"/>
                </a:solidFill>
              </a:rPr>
              <a:t>All computing jobs are going overseas</a:t>
            </a:r>
          </a:p>
          <a:p>
            <a:pPr lvl="2" eaLnBrk="1" hangingPunct="1"/>
            <a:r>
              <a:rPr lang="en-US" smtClean="0"/>
              <a:t>Only about 1-2% have</a:t>
            </a:r>
          </a:p>
          <a:p>
            <a:pPr lvl="2" eaLnBrk="1" hangingPunct="1"/>
            <a:r>
              <a:rPr lang="en-US" smtClean="0"/>
              <a:t>There are actually more jobs now in computing than in 2001</a:t>
            </a:r>
          </a:p>
          <a:p>
            <a:pPr lvl="2" eaLnBrk="1" hangingPunct="1"/>
            <a:r>
              <a:rPr lang="en-US" smtClean="0"/>
              <a:t>The US Labor Department predicts that computer software engineers and computer systems designers will be among the fastest growing occupations in 2002-2012</a:t>
            </a:r>
          </a:p>
        </p:txBody>
      </p:sp>
      <p:pic>
        <p:nvPicPr>
          <p:cNvPr id="5126" name="Picture 6" descr="andy with AT&amp;T students"/>
          <p:cNvPicPr>
            <a:picLocks noChangeAspect="1" noChangeArrowheads="1"/>
          </p:cNvPicPr>
          <p:nvPr/>
        </p:nvPicPr>
        <p:blipFill>
          <a:blip r:embed="rId3" cstate="print"/>
          <a:srcRect/>
          <a:stretch>
            <a:fillRect/>
          </a:stretch>
        </p:blipFill>
        <p:spPr bwMode="auto">
          <a:xfrm>
            <a:off x="6019800" y="5029200"/>
            <a:ext cx="24511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4"/>
          <p:cNvSpPr>
            <a:spLocks noGrp="1"/>
          </p:cNvSpPr>
          <p:nvPr>
            <p:ph type="dt" sz="quarter" idx="10"/>
          </p:nvPr>
        </p:nvSpPr>
        <p:spPr>
          <a:noFill/>
        </p:spPr>
        <p:txBody>
          <a:bodyPr/>
          <a:lstStyle/>
          <a:p>
            <a:fld id="{E947CE7D-59FD-43A1-8DFD-255742BD0919}" type="datetime1">
              <a:rPr lang="en-US" smtClean="0"/>
              <a:pPr/>
              <a:t>12/4/2009</a:t>
            </a:fld>
            <a:endParaRPr lang="en-US" smtClean="0"/>
          </a:p>
        </p:txBody>
      </p:sp>
      <p:sp>
        <p:nvSpPr>
          <p:cNvPr id="6147" name="Slide Number Placeholder 6"/>
          <p:cNvSpPr>
            <a:spLocks noGrp="1"/>
          </p:cNvSpPr>
          <p:nvPr>
            <p:ph type="sldNum" sz="quarter" idx="12"/>
          </p:nvPr>
        </p:nvSpPr>
        <p:spPr>
          <a:noFill/>
        </p:spPr>
        <p:txBody>
          <a:bodyPr/>
          <a:lstStyle/>
          <a:p>
            <a:fld id="{3DB6AD50-FDAE-420C-9693-D35B3254DFD8}" type="slidenum">
              <a:rPr lang="en-US" smtClean="0"/>
              <a:pPr/>
              <a:t>5</a:t>
            </a:fld>
            <a:endParaRPr lang="en-US" smtClean="0"/>
          </a:p>
        </p:txBody>
      </p:sp>
      <p:graphicFrame>
        <p:nvGraphicFramePr>
          <p:cNvPr id="27673" name="Group 25"/>
          <p:cNvGraphicFramePr>
            <a:graphicFrameLocks noGrp="1"/>
          </p:cNvGraphicFramePr>
          <p:nvPr>
            <p:ph sz="half" idx="2"/>
          </p:nvPr>
        </p:nvGraphicFramePr>
        <p:xfrm>
          <a:off x="304800" y="1524000"/>
          <a:ext cx="8534400" cy="4260850"/>
        </p:xfrm>
        <a:graphic>
          <a:graphicData uri="http://schemas.openxmlformats.org/drawingml/2006/table">
            <a:tbl>
              <a:tblPr/>
              <a:tblGrid>
                <a:gridCol w="4419600"/>
                <a:gridCol w="4114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1. </a:t>
                      </a:r>
                      <a:r>
                        <a:rPr kumimoji="0" lang="en-US" sz="2400" b="1" i="0" u="none" strike="noStrike" cap="none" normalizeH="0" baseline="0" smtClean="0">
                          <a:ln>
                            <a:noFill/>
                          </a:ln>
                          <a:solidFill>
                            <a:srgbClr val="FF0066"/>
                          </a:solidFill>
                          <a:effectLst/>
                          <a:latin typeface="Arial" charset="0"/>
                        </a:rPr>
                        <a:t>Network systems and data communications analyst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6. </a:t>
                      </a:r>
                      <a:r>
                        <a:rPr kumimoji="0" lang="en-US" sz="2400" b="1" i="0" u="none" strike="noStrike" cap="none" normalizeH="0" baseline="0" smtClean="0">
                          <a:ln>
                            <a:noFill/>
                          </a:ln>
                          <a:solidFill>
                            <a:srgbClr val="FF0066"/>
                          </a:solidFill>
                          <a:effectLst/>
                          <a:latin typeface="Arial" charset="0"/>
                        </a:rPr>
                        <a:t>Database administrator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Physician assistant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 Physical therapist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8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3. </a:t>
                      </a:r>
                      <a:r>
                        <a:rPr kumimoji="0" lang="en-US" sz="2400" b="1" i="0" u="none" strike="noStrike" cap="none" normalizeH="0" baseline="0" smtClean="0">
                          <a:ln>
                            <a:noFill/>
                          </a:ln>
                          <a:solidFill>
                            <a:srgbClr val="FF0066"/>
                          </a:solidFill>
                          <a:effectLst/>
                          <a:latin typeface="Arial" charset="0"/>
                        </a:rPr>
                        <a:t>Computer software engineer, applications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 Medical scientist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4. </a:t>
                      </a:r>
                      <a:r>
                        <a:rPr kumimoji="0" lang="en-US" sz="2400" b="1" i="0" u="none" strike="noStrike" cap="none" normalizeH="0" baseline="0" smtClean="0">
                          <a:ln>
                            <a:noFill/>
                          </a:ln>
                          <a:solidFill>
                            <a:srgbClr val="FF0066"/>
                          </a:solidFill>
                          <a:effectLst/>
                          <a:latin typeface="Arial" charset="0"/>
                        </a:rPr>
                        <a:t>Computer software engineer, systems software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 Occupational therapist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5. </a:t>
                      </a:r>
                      <a:r>
                        <a:rPr kumimoji="0" lang="en-US" sz="2400" b="1" i="0" u="none" strike="noStrike" cap="none" normalizeH="0" baseline="0" smtClean="0">
                          <a:ln>
                            <a:noFill/>
                          </a:ln>
                          <a:solidFill>
                            <a:srgbClr val="FF0066"/>
                          </a:solidFill>
                          <a:effectLst/>
                          <a:latin typeface="Arial" charset="0"/>
                        </a:rPr>
                        <a:t>Network and computer systems administrator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 College instructor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8" name="Rectangle 23"/>
          <p:cNvSpPr>
            <a:spLocks noChangeArrowheads="1"/>
          </p:cNvSpPr>
          <p:nvPr/>
        </p:nvSpPr>
        <p:spPr bwMode="auto">
          <a:xfrm>
            <a:off x="1524000" y="6019800"/>
            <a:ext cx="6534150" cy="641350"/>
          </a:xfrm>
          <a:prstGeom prst="rect">
            <a:avLst/>
          </a:prstGeom>
          <a:noFill/>
          <a:ln w="9525">
            <a:noFill/>
            <a:miter lim="800000"/>
            <a:headEnd/>
            <a:tailEnd/>
          </a:ln>
        </p:spPr>
        <p:txBody>
          <a:bodyPr wrap="none">
            <a:spAutoFit/>
          </a:bodyPr>
          <a:lstStyle/>
          <a:p>
            <a:r>
              <a:rPr lang="en-US" b="1">
                <a:hlinkClick r:id="rId3"/>
              </a:rPr>
              <a:t>The 10 fastest-growing jobs</a:t>
            </a:r>
            <a:r>
              <a:rPr lang="en-US" b="1"/>
              <a:t> between now and 2014</a:t>
            </a:r>
            <a:br>
              <a:rPr lang="en-US" b="1"/>
            </a:br>
            <a:r>
              <a:rPr lang="en-US" b="1">
                <a:solidFill>
                  <a:schemeClr val="tx2"/>
                </a:solidFill>
                <a:hlinkClick r:id="rId4"/>
              </a:rPr>
              <a:t>http://money.cnn.com/magazines/business2/nextjobboom/</a:t>
            </a:r>
            <a:endParaRPr lang="en-US" b="1">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rPr>
              <a:t>Occupations with the Most Job Openings: Bachelor's Degrees</a:t>
            </a:r>
            <a:endParaRPr lang="en-US" dirty="0">
              <a:solidFill>
                <a:srgbClr val="FFFF00"/>
              </a:solidFill>
            </a:endParaRPr>
          </a:p>
        </p:txBody>
      </p:sp>
      <p:sp>
        <p:nvSpPr>
          <p:cNvPr id="3" name="Content Placeholder 2"/>
          <p:cNvSpPr>
            <a:spLocks noGrp="1"/>
          </p:cNvSpPr>
          <p:nvPr>
            <p:ph idx="1"/>
          </p:nvPr>
        </p:nvSpPr>
        <p:spPr>
          <a:xfrm>
            <a:off x="304800" y="1600200"/>
            <a:ext cx="8382000" cy="4525963"/>
          </a:xfrm>
        </p:spPr>
        <p:txBody>
          <a:bodyPr/>
          <a:lstStyle/>
          <a:p>
            <a:pPr>
              <a:buNone/>
            </a:pPr>
            <a:r>
              <a:rPr lang="en-US" sz="2800" dirty="0" smtClean="0">
                <a:solidFill>
                  <a:schemeClr val="accent6">
                    <a:lumMod val="75000"/>
                  </a:schemeClr>
                </a:solidFill>
              </a:rPr>
              <a:t>Occupation 	</a:t>
            </a:r>
            <a:r>
              <a:rPr lang="en-US" sz="2800" dirty="0" smtClean="0">
                <a:solidFill>
                  <a:schemeClr val="accent6">
                    <a:lumMod val="75000"/>
                  </a:schemeClr>
                </a:solidFill>
              </a:rPr>
              <a:t>Total </a:t>
            </a:r>
            <a:r>
              <a:rPr lang="en-US" sz="2800" dirty="0" smtClean="0">
                <a:solidFill>
                  <a:schemeClr val="accent6">
                    <a:lumMod val="75000"/>
                  </a:schemeClr>
                </a:solidFill>
              </a:rPr>
              <a:t>Job Openings 2006-2016</a:t>
            </a:r>
          </a:p>
          <a:p>
            <a:r>
              <a:rPr lang="en-US" sz="1800" dirty="0" smtClean="0">
                <a:solidFill>
                  <a:schemeClr val="accent6">
                    <a:lumMod val="75000"/>
                  </a:schemeClr>
                </a:solidFill>
              </a:rPr>
              <a:t>Elementary school teachers, except special education 	</a:t>
            </a:r>
            <a:r>
              <a:rPr lang="en-US" sz="1800" dirty="0" smtClean="0">
                <a:solidFill>
                  <a:schemeClr val="accent6">
                    <a:lumMod val="75000"/>
                  </a:schemeClr>
                </a:solidFill>
              </a:rPr>
              <a:t>	545,000</a:t>
            </a:r>
            <a:endParaRPr lang="en-US" sz="1800" dirty="0" smtClean="0">
              <a:solidFill>
                <a:schemeClr val="accent6">
                  <a:lumMod val="75000"/>
                </a:schemeClr>
              </a:solidFill>
            </a:endParaRPr>
          </a:p>
          <a:p>
            <a:r>
              <a:rPr lang="en-US" sz="1800" dirty="0" smtClean="0">
                <a:solidFill>
                  <a:schemeClr val="accent6">
                    <a:lumMod val="75000"/>
                  </a:schemeClr>
                </a:solidFill>
              </a:rPr>
              <a:t>Accountants and auditors 				</a:t>
            </a:r>
            <a:r>
              <a:rPr lang="en-US" sz="1800" dirty="0" smtClean="0">
                <a:solidFill>
                  <a:schemeClr val="accent6">
                    <a:lumMod val="75000"/>
                  </a:schemeClr>
                </a:solidFill>
              </a:rPr>
              <a:t>	450,000</a:t>
            </a:r>
            <a:endParaRPr lang="en-US" sz="1800" dirty="0" smtClean="0">
              <a:solidFill>
                <a:schemeClr val="accent6">
                  <a:lumMod val="75000"/>
                </a:schemeClr>
              </a:solidFill>
            </a:endParaRPr>
          </a:p>
          <a:p>
            <a:r>
              <a:rPr lang="en-US" sz="1800" dirty="0" smtClean="0">
                <a:solidFill>
                  <a:schemeClr val="accent6">
                    <a:lumMod val="75000"/>
                  </a:schemeClr>
                </a:solidFill>
              </a:rPr>
              <a:t>Secondary school teachers, except special and vocational education 								368,000</a:t>
            </a:r>
          </a:p>
          <a:p>
            <a:r>
              <a:rPr lang="en-US" sz="1800" b="1" dirty="0" smtClean="0">
                <a:solidFill>
                  <a:schemeClr val="accent6">
                    <a:lumMod val="75000"/>
                  </a:schemeClr>
                </a:solidFill>
              </a:rPr>
              <a:t>Computer software engineers, applications 		</a:t>
            </a:r>
            <a:r>
              <a:rPr lang="en-US" sz="1800" b="1" dirty="0" smtClean="0">
                <a:solidFill>
                  <a:schemeClr val="accent6">
                    <a:lumMod val="75000"/>
                  </a:schemeClr>
                </a:solidFill>
              </a:rPr>
              <a:t>	300,000</a:t>
            </a:r>
            <a:endParaRPr lang="en-US" sz="1800" b="1" dirty="0" smtClean="0">
              <a:solidFill>
                <a:schemeClr val="accent6">
                  <a:lumMod val="75000"/>
                </a:schemeClr>
              </a:solidFill>
            </a:endParaRPr>
          </a:p>
          <a:p>
            <a:r>
              <a:rPr lang="en-US" sz="1800" b="1" dirty="0" smtClean="0">
                <a:solidFill>
                  <a:schemeClr val="accent6">
                    <a:lumMod val="75000"/>
                  </a:schemeClr>
                </a:solidFill>
              </a:rPr>
              <a:t>Computer systems analysts 				</a:t>
            </a:r>
            <a:r>
              <a:rPr lang="en-US" sz="1800" b="1" dirty="0" smtClean="0">
                <a:solidFill>
                  <a:schemeClr val="accent6">
                    <a:lumMod val="75000"/>
                  </a:schemeClr>
                </a:solidFill>
              </a:rPr>
              <a:t>	280,000</a:t>
            </a:r>
            <a:endParaRPr lang="en-US" sz="1800" b="1" dirty="0" smtClean="0">
              <a:solidFill>
                <a:schemeClr val="accent6">
                  <a:lumMod val="75000"/>
                </a:schemeClr>
              </a:solidFill>
            </a:endParaRPr>
          </a:p>
          <a:p>
            <a:r>
              <a:rPr lang="en-US" sz="1800" dirty="0" smtClean="0">
                <a:solidFill>
                  <a:schemeClr val="accent6">
                    <a:lumMod val="75000"/>
                  </a:schemeClr>
                </a:solidFill>
              </a:rPr>
              <a:t>Middle school teachers, except special and vocational education 								</a:t>
            </a:r>
            <a:r>
              <a:rPr lang="en-US" sz="1800" dirty="0" smtClean="0">
                <a:solidFill>
                  <a:schemeClr val="accent6">
                    <a:lumMod val="75000"/>
                  </a:schemeClr>
                </a:solidFill>
              </a:rPr>
              <a:t>	217,000</a:t>
            </a:r>
            <a:endParaRPr lang="en-US" sz="1800" dirty="0" smtClean="0">
              <a:solidFill>
                <a:schemeClr val="accent6">
                  <a:lumMod val="75000"/>
                </a:schemeClr>
              </a:solidFill>
            </a:endParaRPr>
          </a:p>
          <a:p>
            <a:r>
              <a:rPr lang="en-US" sz="1800" b="1" dirty="0" smtClean="0">
                <a:solidFill>
                  <a:schemeClr val="accent6">
                    <a:lumMod val="75000"/>
                  </a:schemeClr>
                </a:solidFill>
              </a:rPr>
              <a:t>Network systems and data communications analysts 	</a:t>
            </a:r>
            <a:r>
              <a:rPr lang="en-US" sz="1800" b="1" dirty="0" smtClean="0">
                <a:solidFill>
                  <a:schemeClr val="accent6">
                    <a:lumMod val="75000"/>
                  </a:schemeClr>
                </a:solidFill>
              </a:rPr>
              <a:t>	193,000</a:t>
            </a:r>
            <a:endParaRPr lang="en-US" sz="1800" b="1" dirty="0" smtClean="0">
              <a:solidFill>
                <a:schemeClr val="accent6">
                  <a:lumMod val="75000"/>
                </a:schemeClr>
              </a:solidFill>
            </a:endParaRPr>
          </a:p>
          <a:p>
            <a:r>
              <a:rPr lang="en-US" sz="1800" dirty="0" smtClean="0">
                <a:solidFill>
                  <a:schemeClr val="accent6">
                    <a:lumMod val="75000"/>
                  </a:schemeClr>
                </a:solidFill>
              </a:rPr>
              <a:t>Securities, commodities, and financial services sales agents 	161,000</a:t>
            </a:r>
          </a:p>
          <a:p>
            <a:r>
              <a:rPr lang="en-US" sz="1800" b="1" dirty="0" smtClean="0">
                <a:solidFill>
                  <a:schemeClr val="accent6">
                    <a:lumMod val="75000"/>
                  </a:schemeClr>
                </a:solidFill>
              </a:rPr>
              <a:t>Network and computer systems administrators 		154,000</a:t>
            </a:r>
          </a:p>
        </p:txBody>
      </p:sp>
      <p:sp>
        <p:nvSpPr>
          <p:cNvPr id="4" name="Slide Number Placeholder 3"/>
          <p:cNvSpPr>
            <a:spLocks noGrp="1"/>
          </p:cNvSpPr>
          <p:nvPr>
            <p:ph type="sldNum" sz="quarter" idx="11"/>
          </p:nvPr>
        </p:nvSpPr>
        <p:spPr/>
        <p:txBody>
          <a:bodyPr/>
          <a:lstStyle/>
          <a:p>
            <a:pPr>
              <a:defRPr/>
            </a:pPr>
            <a:fld id="{1C83F7B4-D319-4D4E-99E2-A1898C687896}" type="slidenum">
              <a:rPr lang="en-US" smtClean="0"/>
              <a:pPr>
                <a:defRPr/>
              </a:pPr>
              <a:t>6</a:t>
            </a:fld>
            <a:endParaRPr lang="en-US"/>
          </a:p>
        </p:txBody>
      </p:sp>
      <p:sp>
        <p:nvSpPr>
          <p:cNvPr id="5" name="Footer Placeholder 4"/>
          <p:cNvSpPr>
            <a:spLocks noGrp="1"/>
          </p:cNvSpPr>
          <p:nvPr>
            <p:ph type="ftr" sz="quarter" idx="12"/>
          </p:nvPr>
        </p:nvSpPr>
        <p:spPr/>
        <p:txBody>
          <a:bodyPr/>
          <a:lstStyle/>
          <a:p>
            <a:pPr>
              <a:defRPr/>
            </a:pPr>
            <a:r>
              <a:rPr lang="en-US" smtClean="0"/>
              <a:t>TSYS School of Computer Science</a:t>
            </a:r>
            <a:endParaRPr lang="en-US" dirty="0"/>
          </a:p>
        </p:txBody>
      </p:sp>
      <p:sp>
        <p:nvSpPr>
          <p:cNvPr id="6" name="Date Placeholder 5"/>
          <p:cNvSpPr>
            <a:spLocks noGrp="1"/>
          </p:cNvSpPr>
          <p:nvPr>
            <p:ph type="dt" sz="half" idx="10"/>
          </p:nvPr>
        </p:nvSpPr>
        <p:spPr/>
        <p:txBody>
          <a:bodyPr/>
          <a:lstStyle/>
          <a:p>
            <a:pPr>
              <a:defRPr/>
            </a:pPr>
            <a:fld id="{0A41173F-A14C-4812-94C6-4E24848F3551}" type="datetime1">
              <a:rPr lang="en-US" smtClean="0"/>
              <a:pPr>
                <a:defRPr/>
              </a:pPr>
              <a:t>12/4/2009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0"/>
          </p:nvPr>
        </p:nvSpPr>
        <p:spPr>
          <a:noFill/>
        </p:spPr>
        <p:txBody>
          <a:bodyPr/>
          <a:lstStyle/>
          <a:p>
            <a:fld id="{E5C26A33-8278-40E4-9AA1-5E1583D1C98C}" type="datetime1">
              <a:rPr lang="en-US" smtClean="0"/>
              <a:pPr/>
              <a:t>12/4/2009</a:t>
            </a:fld>
            <a:endParaRPr lang="en-US" smtClean="0"/>
          </a:p>
        </p:txBody>
      </p:sp>
      <p:sp>
        <p:nvSpPr>
          <p:cNvPr id="11267" name="Slide Number Placeholder 6"/>
          <p:cNvSpPr>
            <a:spLocks noGrp="1"/>
          </p:cNvSpPr>
          <p:nvPr>
            <p:ph type="sldNum" sz="quarter" idx="12"/>
          </p:nvPr>
        </p:nvSpPr>
        <p:spPr>
          <a:noFill/>
        </p:spPr>
        <p:txBody>
          <a:bodyPr/>
          <a:lstStyle/>
          <a:p>
            <a:fld id="{8E4332A6-790F-4FD7-9C74-B2762177F8C3}" type="slidenum">
              <a:rPr lang="en-US" smtClean="0"/>
              <a:pPr/>
              <a:t>7</a:t>
            </a:fld>
            <a:endParaRPr lang="en-US" smtClean="0"/>
          </a:p>
        </p:txBody>
      </p:sp>
      <p:sp>
        <p:nvSpPr>
          <p:cNvPr id="11268" name="Rectangle 5"/>
          <p:cNvSpPr>
            <a:spLocks noGrp="1" noChangeArrowheads="1"/>
          </p:cNvSpPr>
          <p:nvPr>
            <p:ph type="title"/>
          </p:nvPr>
        </p:nvSpPr>
        <p:spPr/>
        <p:txBody>
          <a:bodyPr/>
          <a:lstStyle/>
          <a:p>
            <a:pPr eaLnBrk="1" hangingPunct="1"/>
            <a:endParaRPr lang="en-US" smtClean="0"/>
          </a:p>
        </p:txBody>
      </p:sp>
      <p:sp>
        <p:nvSpPr>
          <p:cNvPr id="11269" name="Rectangle 3"/>
          <p:cNvSpPr>
            <a:spLocks noGrp="1" noChangeArrowheads="1"/>
          </p:cNvSpPr>
          <p:nvPr>
            <p:ph type="body" sz="half" idx="1"/>
          </p:nvPr>
        </p:nvSpPr>
        <p:spPr/>
        <p:txBody>
          <a:bodyPr/>
          <a:lstStyle/>
          <a:p>
            <a:pPr eaLnBrk="1" hangingPunct="1"/>
            <a:r>
              <a:rPr lang="en-US" sz="3600" smtClean="0"/>
              <a:t>Myth #2</a:t>
            </a:r>
          </a:p>
          <a:p>
            <a:pPr lvl="1" eaLnBrk="1" hangingPunct="1"/>
            <a:r>
              <a:rPr lang="en-US" sz="3200" smtClean="0">
                <a:solidFill>
                  <a:srgbClr val="CC0000"/>
                </a:solidFill>
              </a:rPr>
              <a:t>Only geeks do well in computing</a:t>
            </a:r>
          </a:p>
        </p:txBody>
      </p:sp>
      <p:sp>
        <p:nvSpPr>
          <p:cNvPr id="11270" name="Rectangle 6"/>
          <p:cNvSpPr>
            <a:spLocks noGrp="1" noChangeArrowheads="1"/>
          </p:cNvSpPr>
          <p:nvPr>
            <p:ph sz="half" idx="2"/>
          </p:nvPr>
        </p:nvSpPr>
        <p:spPr/>
        <p:txBody>
          <a:bodyPr/>
          <a:lstStyle/>
          <a:p>
            <a:pPr eaLnBrk="1" hangingPunct="1"/>
            <a:endParaRPr lang="en-US" sz="2800" smtClean="0"/>
          </a:p>
        </p:txBody>
      </p:sp>
      <p:pic>
        <p:nvPicPr>
          <p:cNvPr id="11271" name="Picture 4"/>
          <p:cNvPicPr>
            <a:picLocks noChangeAspect="1" noChangeArrowheads="1"/>
          </p:cNvPicPr>
          <p:nvPr/>
        </p:nvPicPr>
        <p:blipFill>
          <a:blip r:embed="rId3" cstate="print"/>
          <a:srcRect/>
          <a:stretch>
            <a:fillRect/>
          </a:stretch>
        </p:blipFill>
        <p:spPr bwMode="auto">
          <a:xfrm>
            <a:off x="4876800" y="1600200"/>
            <a:ext cx="375285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4"/>
          <p:cNvSpPr>
            <a:spLocks noGrp="1"/>
          </p:cNvSpPr>
          <p:nvPr>
            <p:ph type="dt" sz="quarter" idx="10"/>
          </p:nvPr>
        </p:nvSpPr>
        <p:spPr>
          <a:noFill/>
        </p:spPr>
        <p:txBody>
          <a:bodyPr/>
          <a:lstStyle/>
          <a:p>
            <a:fld id="{4EACCE5C-2E21-491B-AD45-01CB288A9CA1}" type="datetime1">
              <a:rPr lang="en-US" smtClean="0"/>
              <a:pPr/>
              <a:t>12/4/2009</a:t>
            </a:fld>
            <a:endParaRPr lang="en-US" smtClean="0"/>
          </a:p>
        </p:txBody>
      </p:sp>
      <p:sp>
        <p:nvSpPr>
          <p:cNvPr id="12291" name="Slide Number Placeholder 6"/>
          <p:cNvSpPr>
            <a:spLocks noGrp="1"/>
          </p:cNvSpPr>
          <p:nvPr>
            <p:ph type="sldNum" sz="quarter" idx="12"/>
          </p:nvPr>
        </p:nvSpPr>
        <p:spPr>
          <a:noFill/>
        </p:spPr>
        <p:txBody>
          <a:bodyPr/>
          <a:lstStyle/>
          <a:p>
            <a:fld id="{92ABC080-B54D-4D24-81B2-10DC524D6107}" type="slidenum">
              <a:rPr lang="en-US" smtClean="0"/>
              <a:pPr/>
              <a:t>8</a:t>
            </a:fld>
            <a:endParaRPr lang="en-US" smtClean="0"/>
          </a:p>
        </p:txBody>
      </p:sp>
      <p:sp>
        <p:nvSpPr>
          <p:cNvPr id="12292" name="Rectangle 4"/>
          <p:cNvSpPr>
            <a:spLocks noGrp="1" noChangeArrowheads="1"/>
          </p:cNvSpPr>
          <p:nvPr>
            <p:ph type="title"/>
          </p:nvPr>
        </p:nvSpPr>
        <p:spPr/>
        <p:txBody>
          <a:bodyPr/>
          <a:lstStyle/>
          <a:p>
            <a:pPr eaLnBrk="1" hangingPunct="1"/>
            <a:endParaRPr lang="en-US" smtClean="0"/>
          </a:p>
        </p:txBody>
      </p:sp>
      <p:sp>
        <p:nvSpPr>
          <p:cNvPr id="12293" name="Rectangle 5"/>
          <p:cNvSpPr>
            <a:spLocks noGrp="1" noChangeArrowheads="1"/>
          </p:cNvSpPr>
          <p:nvPr>
            <p:ph type="body" sz="half" idx="1"/>
          </p:nvPr>
        </p:nvSpPr>
        <p:spPr>
          <a:xfrm>
            <a:off x="457200" y="1600200"/>
            <a:ext cx="3886200" cy="4525963"/>
          </a:xfrm>
        </p:spPr>
        <p:txBody>
          <a:bodyPr/>
          <a:lstStyle/>
          <a:p>
            <a:pPr eaLnBrk="1" hangingPunct="1"/>
            <a:r>
              <a:rPr lang="en-US" sz="2800" b="1" smtClean="0"/>
              <a:t>Trick question: </a:t>
            </a:r>
          </a:p>
          <a:p>
            <a:pPr eaLnBrk="1" hangingPunct="1">
              <a:buFontTx/>
              <a:buNone/>
            </a:pPr>
            <a:endParaRPr lang="en-US" sz="2800" smtClean="0"/>
          </a:p>
          <a:p>
            <a:pPr eaLnBrk="1" hangingPunct="1">
              <a:buFontTx/>
              <a:buNone/>
            </a:pPr>
            <a:r>
              <a:rPr lang="en-US" sz="2800" smtClean="0"/>
              <a:t>What was the average</a:t>
            </a:r>
          </a:p>
          <a:p>
            <a:pPr eaLnBrk="1" hangingPunct="1">
              <a:buFontTx/>
              <a:buNone/>
            </a:pPr>
            <a:r>
              <a:rPr lang="en-US" sz="2800" smtClean="0"/>
              <a:t>weight of a computer in</a:t>
            </a:r>
          </a:p>
          <a:p>
            <a:pPr eaLnBrk="1" hangingPunct="1">
              <a:buFontTx/>
              <a:buNone/>
            </a:pPr>
            <a:r>
              <a:rPr lang="en-US" sz="2800" smtClean="0"/>
              <a:t>the early 1940’s? </a:t>
            </a:r>
          </a:p>
        </p:txBody>
      </p:sp>
      <p:pic>
        <p:nvPicPr>
          <p:cNvPr id="12294" name="Picture 6"/>
          <p:cNvPicPr>
            <a:picLocks noChangeAspect="1" noChangeArrowheads="1"/>
          </p:cNvPicPr>
          <p:nvPr>
            <p:ph sz="half" idx="2"/>
          </p:nvPr>
        </p:nvPicPr>
        <p:blipFill>
          <a:blip r:embed="rId3" cstate="print"/>
          <a:srcRect/>
          <a:stretch>
            <a:fillRect/>
          </a:stretch>
        </p:blipFill>
        <p:spPr>
          <a:xfrm>
            <a:off x="4343400" y="1600200"/>
            <a:ext cx="4343400" cy="4525963"/>
          </a:xfrm>
        </p:spPr>
      </p:pic>
      <p:pic>
        <p:nvPicPr>
          <p:cNvPr id="12295" name="Picture 2" descr="P:\DEPTDATA\COMPUTER_SCIENCE_EDUCATION\Pictures\OXford\bletchley\collosus2.JPG"/>
          <p:cNvPicPr>
            <a:picLocks noChangeAspect="1" noChangeArrowheads="1"/>
          </p:cNvPicPr>
          <p:nvPr/>
        </p:nvPicPr>
        <p:blipFill>
          <a:blip r:embed="rId4" cstate="print"/>
          <a:srcRect/>
          <a:stretch>
            <a:fillRect/>
          </a:stretch>
        </p:blipFill>
        <p:spPr bwMode="auto">
          <a:xfrm>
            <a:off x="1676400" y="4953000"/>
            <a:ext cx="2235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4"/>
          <p:cNvSpPr>
            <a:spLocks noGrp="1"/>
          </p:cNvSpPr>
          <p:nvPr>
            <p:ph type="dt" sz="quarter" idx="10"/>
          </p:nvPr>
        </p:nvSpPr>
        <p:spPr>
          <a:noFill/>
        </p:spPr>
        <p:txBody>
          <a:bodyPr/>
          <a:lstStyle/>
          <a:p>
            <a:fld id="{2E64132D-4BDF-448A-B78D-7D5E578B5665}" type="datetime1">
              <a:rPr lang="en-US" smtClean="0"/>
              <a:pPr/>
              <a:t>12/4/2009</a:t>
            </a:fld>
            <a:endParaRPr lang="en-US" smtClean="0"/>
          </a:p>
        </p:txBody>
      </p:sp>
      <p:sp>
        <p:nvSpPr>
          <p:cNvPr id="13315" name="Slide Number Placeholder 6"/>
          <p:cNvSpPr>
            <a:spLocks noGrp="1"/>
          </p:cNvSpPr>
          <p:nvPr>
            <p:ph type="sldNum" sz="quarter" idx="12"/>
          </p:nvPr>
        </p:nvSpPr>
        <p:spPr>
          <a:noFill/>
        </p:spPr>
        <p:txBody>
          <a:bodyPr/>
          <a:lstStyle/>
          <a:p>
            <a:fld id="{FA58E789-F2C6-495E-9853-71E1CA3AF4DF}" type="slidenum">
              <a:rPr lang="en-US" smtClean="0"/>
              <a:pPr/>
              <a:t>9</a:t>
            </a:fld>
            <a:endParaRPr lang="en-US" smtClean="0"/>
          </a:p>
        </p:txBody>
      </p:sp>
      <p:sp>
        <p:nvSpPr>
          <p:cNvPr id="13316" name="Rectangle 13"/>
          <p:cNvSpPr>
            <a:spLocks noGrp="1" noChangeArrowheads="1"/>
          </p:cNvSpPr>
          <p:nvPr>
            <p:ph type="title"/>
          </p:nvPr>
        </p:nvSpPr>
        <p:spPr/>
        <p:txBody>
          <a:bodyPr/>
          <a:lstStyle/>
          <a:p>
            <a:pPr eaLnBrk="1" hangingPunct="1"/>
            <a:endParaRPr lang="en-US" smtClean="0"/>
          </a:p>
        </p:txBody>
      </p:sp>
      <p:sp>
        <p:nvSpPr>
          <p:cNvPr id="13317" name="Rectangle 5"/>
          <p:cNvSpPr>
            <a:spLocks noGrp="1" noChangeArrowheads="1"/>
          </p:cNvSpPr>
          <p:nvPr>
            <p:ph type="body" sz="half" idx="1"/>
          </p:nvPr>
        </p:nvSpPr>
        <p:spPr>
          <a:xfrm>
            <a:off x="457200" y="1600200"/>
            <a:ext cx="8229600" cy="609600"/>
          </a:xfrm>
        </p:spPr>
        <p:txBody>
          <a:bodyPr/>
          <a:lstStyle/>
          <a:p>
            <a:pPr eaLnBrk="1" hangingPunct="1"/>
            <a:r>
              <a:rPr lang="en-US" sz="2800" smtClean="0"/>
              <a:t>Who is in Computer Science?</a:t>
            </a:r>
          </a:p>
        </p:txBody>
      </p:sp>
      <p:pic>
        <p:nvPicPr>
          <p:cNvPr id="13318" name="Picture 9"/>
          <p:cNvPicPr>
            <a:picLocks noChangeAspect="1" noChangeArrowheads="1"/>
          </p:cNvPicPr>
          <p:nvPr/>
        </p:nvPicPr>
        <p:blipFill>
          <a:blip r:embed="rId3" cstate="print"/>
          <a:srcRect/>
          <a:stretch>
            <a:fillRect/>
          </a:stretch>
        </p:blipFill>
        <p:spPr bwMode="auto">
          <a:xfrm>
            <a:off x="6629400" y="2590800"/>
            <a:ext cx="2057400" cy="1543050"/>
          </a:xfrm>
          <a:prstGeom prst="rect">
            <a:avLst/>
          </a:prstGeom>
          <a:noFill/>
          <a:ln w="9525">
            <a:noFill/>
            <a:miter lim="800000"/>
            <a:headEnd/>
            <a:tailEnd/>
          </a:ln>
        </p:spPr>
      </p:pic>
      <p:pic>
        <p:nvPicPr>
          <p:cNvPr id="13319" name="Picture 10"/>
          <p:cNvPicPr>
            <a:picLocks noChangeAspect="1" noChangeArrowheads="1"/>
          </p:cNvPicPr>
          <p:nvPr/>
        </p:nvPicPr>
        <p:blipFill>
          <a:blip r:embed="rId4" cstate="print"/>
          <a:srcRect/>
          <a:stretch>
            <a:fillRect/>
          </a:stretch>
        </p:blipFill>
        <p:spPr bwMode="auto">
          <a:xfrm>
            <a:off x="1219200" y="2514600"/>
            <a:ext cx="1981200" cy="1485900"/>
          </a:xfrm>
          <a:prstGeom prst="rect">
            <a:avLst/>
          </a:prstGeom>
          <a:noFill/>
          <a:ln w="9525">
            <a:noFill/>
            <a:miter lim="800000"/>
            <a:headEnd/>
            <a:tailEnd/>
          </a:ln>
        </p:spPr>
      </p:pic>
      <p:pic>
        <p:nvPicPr>
          <p:cNvPr id="13320" name="Picture 11"/>
          <p:cNvPicPr>
            <a:picLocks noChangeAspect="1" noChangeArrowheads="1"/>
          </p:cNvPicPr>
          <p:nvPr/>
        </p:nvPicPr>
        <p:blipFill>
          <a:blip r:embed="rId5" cstate="print"/>
          <a:srcRect/>
          <a:stretch>
            <a:fillRect/>
          </a:stretch>
        </p:blipFill>
        <p:spPr bwMode="auto">
          <a:xfrm>
            <a:off x="6553200" y="4584700"/>
            <a:ext cx="2209800" cy="1411288"/>
          </a:xfrm>
          <a:prstGeom prst="rect">
            <a:avLst/>
          </a:prstGeom>
          <a:noFill/>
          <a:ln w="9525">
            <a:noFill/>
            <a:miter lim="800000"/>
            <a:headEnd/>
            <a:tailEnd/>
          </a:ln>
        </p:spPr>
      </p:pic>
      <p:pic>
        <p:nvPicPr>
          <p:cNvPr id="13321" name="Picture 12" descr="FredGopherRobot"/>
          <p:cNvPicPr>
            <a:picLocks noChangeAspect="1" noChangeArrowheads="1"/>
          </p:cNvPicPr>
          <p:nvPr/>
        </p:nvPicPr>
        <p:blipFill>
          <a:blip r:embed="rId6" cstate="print"/>
          <a:srcRect/>
          <a:stretch>
            <a:fillRect/>
          </a:stretch>
        </p:blipFill>
        <p:spPr bwMode="auto">
          <a:xfrm>
            <a:off x="4038600" y="2895600"/>
            <a:ext cx="1774825" cy="2362200"/>
          </a:xfrm>
          <a:prstGeom prst="rect">
            <a:avLst/>
          </a:prstGeom>
          <a:noFill/>
          <a:ln w="9525">
            <a:noFill/>
            <a:miter lim="800000"/>
            <a:headEnd/>
            <a:tailEnd/>
          </a:ln>
        </p:spPr>
      </p:pic>
      <p:sp>
        <p:nvSpPr>
          <p:cNvPr id="13322" name="Content Placeholder 10"/>
          <p:cNvSpPr>
            <a:spLocks noGrp="1"/>
          </p:cNvSpPr>
          <p:nvPr>
            <p:ph sz="half" idx="2"/>
          </p:nvPr>
        </p:nvSpPr>
        <p:spPr/>
        <p:txBody>
          <a:bodyPr/>
          <a:lstStyle/>
          <a:p>
            <a:pPr eaLnBrk="1" hangingPunct="1"/>
            <a:endParaRPr lang="en-US" smtClean="0"/>
          </a:p>
        </p:txBody>
      </p:sp>
      <p:pic>
        <p:nvPicPr>
          <p:cNvPr id="13323" name="Picture 7"/>
          <p:cNvPicPr>
            <a:picLocks noChangeAspect="1" noChangeArrowheads="1"/>
          </p:cNvPicPr>
          <p:nvPr/>
        </p:nvPicPr>
        <p:blipFill>
          <a:blip r:embed="rId7" cstate="print"/>
          <a:srcRect/>
          <a:stretch>
            <a:fillRect/>
          </a:stretch>
        </p:blipFill>
        <p:spPr bwMode="auto">
          <a:xfrm>
            <a:off x="990600" y="4114800"/>
            <a:ext cx="2286000"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984</Words>
  <Application>Microsoft Office PowerPoint</Application>
  <PresentationFormat>On-screen Show (4:3)</PresentationFormat>
  <Paragraphs>219</Paragraphs>
  <Slides>28</Slides>
  <Notes>26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Comic Sans MS</vt:lpstr>
      <vt:lpstr>Default Design</vt:lpstr>
      <vt:lpstr>TSYS School of Computer Science    Teacher Workshop December 2009</vt:lpstr>
      <vt:lpstr>Slide 2</vt:lpstr>
      <vt:lpstr>Slide 3</vt:lpstr>
      <vt:lpstr>Slide 4</vt:lpstr>
      <vt:lpstr>Slide 5</vt:lpstr>
      <vt:lpstr>Occupations with the Most Job Openings: Bachelor's Degrees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Columbus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Tech Engineering and Technology </dc:title>
  <dc:creator>wayne summers</dc:creator>
  <cp:lastModifiedBy>wayne summers</cp:lastModifiedBy>
  <cp:revision>31</cp:revision>
  <dcterms:created xsi:type="dcterms:W3CDTF">2007-03-15T18:59:38Z</dcterms:created>
  <dcterms:modified xsi:type="dcterms:W3CDTF">2009-12-04T21:13:18Z</dcterms:modified>
</cp:coreProperties>
</file>